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1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59" r:id="rId14"/>
    <p:sldId id="271" r:id="rId15"/>
    <p:sldId id="257" r:id="rId16"/>
    <p:sldId id="260" r:id="rId17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3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6641618-33AA-4436-8106-CECD8F966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0430BD0B-A4D5-427C-B9BD-0C6743F3F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317436FF-848F-43DC-BA8F-60C0EB496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CCBAA1D-D9F4-4D8A-B3BE-D42F32C5D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88C618F8-2F65-4A89-9B38-329CE6170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7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ABB7013-5231-4A7A-8E2C-AE0BA9733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7EC954C3-AF35-4D8A-9F6C-16536EEB3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C808077E-8908-4852-AAD2-2F2A27E69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D4D6E2B-E080-40B4-8E5B-09006977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91B453E9-92D0-4563-AFF4-E3B29792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59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7DA67BFD-1C28-4D0E-A379-9D69CA1D4D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7E584AF3-4E62-4D9C-BDB8-B59B91E6ED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39479075-2702-41D5-9069-B1F2DB2CB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9FADEDB4-1C34-4B6A-9E46-9BB352CD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061C6918-44BA-4F95-AE53-E28C2347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60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211FBC1-0B93-4CF4-877D-C5B3291C2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F53FDFAE-D852-47F1-991F-B211BB7CA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6C02F55-C03F-4F5E-8639-7DBB78FAB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8F4C0DBC-26A1-47D6-BD00-2A78586F2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BA054CB-8E40-4D0F-8928-819A4F85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01B967F3-8A7E-4346-A82C-E4474DA2D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311B41A8-3170-444A-9C1E-E96CD4F7B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50462C6C-89CD-40EB-960E-7B52CB26F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CC3A72B2-B018-457C-821F-AF0B1FB14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4F405D1E-C05D-4B5C-BA96-7FAB11E2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1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4D95E02-32C1-4522-BBD6-34F6C5D7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0816C11-B76A-4B96-B8C2-27CBC815AD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28BD3146-464D-4074-B4A2-9849CCA7D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BB2BF17C-3ADF-4627-B9C8-A169E213C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7A47B76C-5019-4EA3-826D-F46EA4E4B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6CD7F449-45E6-4D77-A98D-1BA98E92A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2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2D4F2D0-4F44-4FA8-A4E6-FD0D69A96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C37D0AD4-0585-48ED-B988-12A3366F2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CF3985BF-32C7-4B05-A94F-BF9158899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4A7EEA84-96EB-472D-B6F0-6CA714C49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8AFB309A-8868-4C76-82BC-487B1A17A0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AE135C5D-2B49-40EA-B6CA-D3DC0BE8A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B33FD01E-6326-49E5-B212-55E8EDCB7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8B20C54F-54D7-465E-A9C9-7800AFB0C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28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44C4086-63AD-43E2-9163-24F2B8628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255719AF-7E2B-4A67-B341-DF4977D15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CD72A98A-8E7C-4ABD-B937-5C873AFAE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3F571F94-9A8C-4284-80C4-FA1446B0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21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61529E80-49BC-4C2D-A0AE-83B559D94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DB035AEF-E8C0-4395-A076-27F531155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DC5B640F-2F57-4653-8A15-FEBDD020E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87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1C2C2C3-5304-483D-AF6D-03F5459D7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D758137-DABA-40FD-9FBD-DDA42D94B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681E313E-90FC-464A-A0C8-7D3DE70EA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F8E2FF91-3454-4933-9ED7-15800414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76CAEF39-5E51-4778-B2D3-B1A9AE01F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94711ABA-B3DF-4248-BE5A-CF380D90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12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1D83E4A-1182-4BB1-89B2-8C96CB2EA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5D011972-BCF4-4CAD-90CE-7EF39951AC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290C8C28-E79D-4823-AC86-67C1F59B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EF9938E8-EC0E-49BA-851B-881BEBCC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49338220-AD59-4BA9-A530-B65BCB93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12683788-97F6-4542-8912-C08523E3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C2FDFC41-1FC4-4B43-99CE-F077A695A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9B98C642-7AC4-4D8F-A94F-120068F72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FD464CE1-62AA-4E9A-8CF9-5208AB0D3E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2/12/2023</a:t>
            </a:fld>
            <a:endParaRPr lang="en-US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6F7E07E-C5FD-463A-9ECF-03502E3BE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3A29C520-962C-4351-890F-830675A8C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6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s_kostadinova_23a@ouagk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recycle_with_cause/" TargetMode="External"/><Relationship Id="rId2" Type="http://schemas.openxmlformats.org/officeDocument/2006/relationships/hyperlink" Target="https://www.facebook.com/profile.php?id=100090102339687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recyclepaper6.wixsite.com/recyclewithcouse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facebook.com/kauzibg?locale=bg_BG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s://www.facebook.com/100000.GORA/?locale=bg_B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www.facebook.com/GSHamdmade?locale=bg_BG" TargetMode="External"/><Relationship Id="rId4" Type="http://schemas.openxmlformats.org/officeDocument/2006/relationships/hyperlink" Target="https://www.facebook.com/recycleartacademy?locale=bg_BG" TargetMode="Externa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explore/tags/ecoart/" TargetMode="External"/><Relationship Id="rId3" Type="http://schemas.openxmlformats.org/officeDocument/2006/relationships/hyperlink" Target="https://www.instagram.com/explore/tags/paper/" TargetMode="External"/><Relationship Id="rId7" Type="http://schemas.openxmlformats.org/officeDocument/2006/relationships/hyperlink" Target="https://www.instagram.com/explore/tags/homemade/" TargetMode="External"/><Relationship Id="rId2" Type="http://schemas.openxmlformats.org/officeDocument/2006/relationships/hyperlink" Target="https://www.instagram.com/explore/tags/recycle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instagram.com/explore/tags/art/" TargetMode="External"/><Relationship Id="rId5" Type="http://schemas.openxmlformats.org/officeDocument/2006/relationships/hyperlink" Target="https://www.instagram.com/explore/tags/charity/" TargetMode="External"/><Relationship Id="rId4" Type="http://schemas.openxmlformats.org/officeDocument/2006/relationships/hyperlink" Target="https://www.instagram.com/explore/tags/eco/" TargetMode="External"/><Relationship Id="rId9" Type="http://schemas.openxmlformats.org/officeDocument/2006/relationships/hyperlink" Target="https://www.instagram.com/explore/tags/mladblagotvoritel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Izabeleqka" TargetMode="External"/><Relationship Id="rId7" Type="http://schemas.openxmlformats.org/officeDocument/2006/relationships/image" Target="../media/image19.png"/><Relationship Id="rId2" Type="http://schemas.openxmlformats.org/officeDocument/2006/relationships/hyperlink" Target="https://www.youtube.com/@pollynedkova4237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@MagiSanVlo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49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123209"/>
            <a:ext cx="7924800" cy="2611582"/>
          </a:xfrm>
        </p:spPr>
        <p:txBody>
          <a:bodyPr>
            <a:normAutofit fontScale="90000"/>
          </a:bodyPr>
          <a:lstStyle/>
          <a:p>
            <a:r>
              <a:rPr lang="bg-BG" sz="4800" dirty="0"/>
              <a:t/>
            </a:r>
            <a:br>
              <a:rPr lang="bg-BG" sz="4800" dirty="0"/>
            </a:br>
            <a:r>
              <a:rPr lang="bg-BG" sz="4800" dirty="0"/>
              <a:t/>
            </a:r>
            <a:br>
              <a:rPr lang="bg-BG" sz="4800" dirty="0"/>
            </a:br>
            <a:r>
              <a:rPr lang="bg-BG" sz="4800" dirty="0"/>
              <a:t/>
            </a:r>
            <a:br>
              <a:rPr lang="bg-BG" sz="4800" dirty="0"/>
            </a:br>
            <a:r>
              <a:rPr lang="bg-BG" sz="4800" dirty="0"/>
              <a:t/>
            </a:r>
            <a:br>
              <a:rPr lang="bg-BG" sz="4800" dirty="0"/>
            </a:br>
            <a:r>
              <a:rPr lang="bg-BG" sz="4800" dirty="0"/>
              <a:t/>
            </a:r>
            <a:br>
              <a:rPr lang="bg-BG" sz="4800" dirty="0"/>
            </a:br>
            <a:r>
              <a:rPr lang="bg-BG" sz="4800" dirty="0"/>
              <a:t/>
            </a:r>
            <a:br>
              <a:rPr lang="bg-BG" sz="4800" dirty="0"/>
            </a:br>
            <a:r>
              <a:rPr lang="bg-BG" sz="4800" dirty="0"/>
              <a:t/>
            </a:r>
            <a:br>
              <a:rPr lang="bg-BG" sz="4800" dirty="0"/>
            </a:br>
            <a:r>
              <a:rPr lang="bg-BG" sz="4800" dirty="0"/>
              <a:t/>
            </a:r>
            <a:br>
              <a:rPr lang="bg-BG" sz="4800" dirty="0"/>
            </a:br>
            <a:r>
              <a:rPr lang="bg-BG" sz="4800" dirty="0"/>
              <a:t/>
            </a:r>
            <a:br>
              <a:rPr lang="bg-BG" sz="4800" dirty="0"/>
            </a:br>
            <a:r>
              <a:rPr lang="bg-BG" sz="4800" dirty="0"/>
              <a:t/>
            </a:r>
            <a:br>
              <a:rPr lang="bg-BG" sz="4800" dirty="0"/>
            </a:br>
            <a:r>
              <a:rPr lang="bg-BG" sz="4800" dirty="0"/>
              <a:t/>
            </a:r>
            <a:br>
              <a:rPr lang="bg-BG" sz="4800" dirty="0"/>
            </a:br>
            <a:r>
              <a:rPr lang="bg-BG" sz="4800" dirty="0"/>
              <a:t/>
            </a:r>
            <a:br>
              <a:rPr lang="bg-BG" sz="4800" dirty="0"/>
            </a:br>
            <a:r>
              <a:rPr lang="bg-BG" sz="4800" dirty="0"/>
              <a:t>Задание</a:t>
            </a:r>
            <a:br>
              <a:rPr lang="bg-BG" sz="4800" dirty="0"/>
            </a:br>
            <a:r>
              <a:rPr lang="bg-BG" sz="4800" b="1" dirty="0"/>
              <a:t>Комуникация на каузи</a:t>
            </a:r>
            <a:br>
              <a:rPr lang="bg-BG" sz="4800" b="1" dirty="0"/>
            </a:br>
            <a:endParaRPr lang="bg-BG" sz="4800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CD76D405-0903-4B01-9B21-9185F38F1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" y="228600"/>
            <a:ext cx="8406677" cy="183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3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49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67991042-7AB2-7D17-7132-85C3214219C0}"/>
              </a:ext>
            </a:extLst>
          </p:cNvPr>
          <p:cNvSpPr txBox="1"/>
          <p:nvPr/>
        </p:nvSpPr>
        <p:spPr>
          <a:xfrm>
            <a:off x="533400" y="3810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VII </a:t>
            </a:r>
            <a:r>
              <a:rPr lang="bg-BG" sz="4000" b="1" dirty="0">
                <a:latin typeface="+mj-lt"/>
              </a:rPr>
              <a:t>точка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EA713603-032D-9D42-756E-A89EE69B9CE5}"/>
              </a:ext>
            </a:extLst>
          </p:cNvPr>
          <p:cNvSpPr txBox="1"/>
          <p:nvPr/>
        </p:nvSpPr>
        <p:spPr>
          <a:xfrm>
            <a:off x="2667000" y="393895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/>
              <a:t>Известна личност, на която бихме писали с молба за съдействие за популяризация?</a:t>
            </a:r>
          </a:p>
          <a:p>
            <a:endParaRPr lang="bg-BG" dirty="0"/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C61F0AC5-49C1-FAE3-3CF3-4C1C1E2E3371}"/>
              </a:ext>
            </a:extLst>
          </p:cNvPr>
          <p:cNvSpPr txBox="1"/>
          <p:nvPr/>
        </p:nvSpPr>
        <p:spPr>
          <a:xfrm>
            <a:off x="5629081" y="5310778"/>
            <a:ext cx="2674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/>
              <a:t>Мария </a:t>
            </a:r>
            <a:r>
              <a:rPr lang="bg-BG" sz="2400" dirty="0" smtClean="0"/>
              <a:t>Илиева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D36FB5F5-E2E2-DF5F-467A-2DE1A7BB0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4006778" cy="367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6"/>
          <a:stretch/>
        </p:blipFill>
        <p:spPr>
          <a:xfrm>
            <a:off x="356872" y="2542746"/>
            <a:ext cx="4118679" cy="3359088"/>
          </a:xfrm>
          <a:prstGeom prst="rect">
            <a:avLst/>
          </a:prstGeom>
        </p:spPr>
      </p:pic>
      <p:sp>
        <p:nvSpPr>
          <p:cNvPr id="7" name="Текстово поле 6">
            <a:extLst>
              <a:ext uri="{FF2B5EF4-FFF2-40B4-BE49-F238E27FC236}">
                <a16:creationId xmlns:a16="http://schemas.microsoft.com/office/drawing/2014/main" id="{C61F0AC5-49C1-FAE3-3CF3-4C1C1E2E3371}"/>
              </a:ext>
            </a:extLst>
          </p:cNvPr>
          <p:cNvSpPr txBox="1"/>
          <p:nvPr/>
        </p:nvSpPr>
        <p:spPr>
          <a:xfrm>
            <a:off x="838200" y="6038955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/>
              <a:t>Магдалена </a:t>
            </a:r>
            <a:r>
              <a:rPr lang="bg-BG" sz="2400" dirty="0" err="1" smtClean="0"/>
              <a:t>Малеева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229586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49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67991042-7AB2-7D17-7132-85C3214219C0}"/>
              </a:ext>
            </a:extLst>
          </p:cNvPr>
          <p:cNvSpPr txBox="1"/>
          <p:nvPr/>
        </p:nvSpPr>
        <p:spPr>
          <a:xfrm>
            <a:off x="533399" y="381000"/>
            <a:ext cx="228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VIII </a:t>
            </a:r>
            <a:r>
              <a:rPr lang="bg-BG" sz="4000" b="1" dirty="0">
                <a:latin typeface="+mj-lt"/>
              </a:rPr>
              <a:t>точка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43C5954F-B9B2-4802-AC0E-82CA68BF7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444" y="2895600"/>
            <a:ext cx="3294993" cy="972462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C783D034-6B48-7F0E-58DD-C7C3434B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838" y="3960262"/>
            <a:ext cx="3276600" cy="2457450"/>
          </a:xfrm>
          <a:prstGeom prst="rect">
            <a:avLst/>
          </a:prstGeom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7B3D1691-C49F-9CF7-BA26-91B8E3A04EC0}"/>
              </a:ext>
            </a:extLst>
          </p:cNvPr>
          <p:cNvSpPr txBox="1"/>
          <p:nvPr/>
        </p:nvSpPr>
        <p:spPr>
          <a:xfrm>
            <a:off x="2971800" y="436098"/>
            <a:ext cx="544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/>
              <a:t>Институции – община, читалище, други… от които зависи развитието на каузата </a:t>
            </a:r>
            <a:r>
              <a:rPr lang="bg-BG" sz="1800" dirty="0" smtClean="0"/>
              <a:t>ни</a:t>
            </a:r>
            <a:endParaRPr lang="en-US" sz="1800" dirty="0"/>
          </a:p>
          <a:p>
            <a:endParaRPr lang="bg-BG" dirty="0"/>
          </a:p>
        </p:txBody>
      </p:sp>
      <p:sp>
        <p:nvSpPr>
          <p:cNvPr id="7" name="Правоъгълник 6"/>
          <p:cNvSpPr/>
          <p:nvPr/>
        </p:nvSpPr>
        <p:spPr>
          <a:xfrm>
            <a:off x="435521" y="1676400"/>
            <a:ext cx="434405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Община Бургас -</a:t>
            </a:r>
          </a:p>
          <a:p>
            <a:pPr algn="just"/>
            <a:r>
              <a:rPr lang="ru-RU" sz="2400" dirty="0" err="1" smtClean="0"/>
              <a:t>съдействие</a:t>
            </a:r>
            <a:r>
              <a:rPr lang="ru-RU" sz="2400" dirty="0" smtClean="0"/>
              <a:t> </a:t>
            </a:r>
            <a:r>
              <a:rPr lang="ru-RU" sz="2400" dirty="0"/>
              <a:t>при </a:t>
            </a:r>
            <a:r>
              <a:rPr lang="ru-RU" sz="2400" dirty="0" err="1"/>
              <a:t>осигуряване</a:t>
            </a:r>
            <a:r>
              <a:rPr lang="ru-RU" sz="2400" dirty="0"/>
              <a:t> на </a:t>
            </a:r>
            <a:r>
              <a:rPr lang="ru-RU" sz="2400" dirty="0" err="1" smtClean="0"/>
              <a:t>безвъзмездно</a:t>
            </a:r>
            <a:r>
              <a:rPr lang="ru-RU" sz="2400" dirty="0" smtClean="0"/>
              <a:t> </a:t>
            </a:r>
            <a:r>
              <a:rPr lang="ru-RU" sz="2400" dirty="0" err="1" smtClean="0"/>
              <a:t>ползване</a:t>
            </a:r>
            <a:r>
              <a:rPr lang="ru-RU" sz="2400" dirty="0" smtClean="0"/>
              <a:t> на </a:t>
            </a:r>
            <a:r>
              <a:rPr lang="ru-RU" sz="2400" dirty="0" err="1" smtClean="0"/>
              <a:t>общинска</a:t>
            </a:r>
            <a:r>
              <a:rPr lang="ru-RU" sz="2400" dirty="0" smtClean="0"/>
              <a:t> </a:t>
            </a:r>
            <a:r>
              <a:rPr lang="ru-RU" sz="2400" dirty="0" err="1" smtClean="0"/>
              <a:t>площ</a:t>
            </a:r>
            <a:r>
              <a:rPr lang="ru-RU" sz="2400" dirty="0" smtClean="0"/>
              <a:t> за </a:t>
            </a:r>
            <a:r>
              <a:rPr lang="ru-RU" sz="2400" dirty="0" err="1" smtClean="0"/>
              <a:t>провеждане</a:t>
            </a:r>
            <a:r>
              <a:rPr lang="ru-RU" sz="2400" dirty="0" smtClean="0"/>
              <a:t> на </a:t>
            </a:r>
            <a:r>
              <a:rPr lang="ru-RU" sz="2400" dirty="0" err="1" smtClean="0"/>
              <a:t>благотворителните</a:t>
            </a:r>
            <a:r>
              <a:rPr lang="ru-RU" sz="2400" dirty="0" smtClean="0"/>
              <a:t> </a:t>
            </a:r>
            <a:r>
              <a:rPr lang="ru-RU" sz="2400" dirty="0" err="1" smtClean="0"/>
              <a:t>базари</a:t>
            </a:r>
            <a:r>
              <a:rPr lang="ru-RU" sz="2400" dirty="0" smtClean="0"/>
              <a:t>.</a:t>
            </a:r>
          </a:p>
          <a:p>
            <a:pPr algn="just"/>
            <a:endParaRPr lang="ru-RU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Народно </a:t>
            </a:r>
            <a:r>
              <a:rPr lang="ru-RU" sz="2400" dirty="0" err="1"/>
              <a:t>читалище</a:t>
            </a:r>
            <a:r>
              <a:rPr lang="ru-RU" sz="2400" dirty="0"/>
              <a:t> "</a:t>
            </a:r>
            <a:r>
              <a:rPr lang="ru-RU" sz="2400" dirty="0" err="1"/>
              <a:t>Асен</a:t>
            </a:r>
            <a:r>
              <a:rPr lang="ru-RU" sz="2400" dirty="0"/>
              <a:t> </a:t>
            </a:r>
          </a:p>
          <a:p>
            <a:pPr algn="just"/>
            <a:r>
              <a:rPr lang="ru-RU" sz="2400" dirty="0" err="1" smtClean="0"/>
              <a:t>Златаров</a:t>
            </a:r>
            <a:r>
              <a:rPr lang="ru-RU" sz="2400" dirty="0" smtClean="0"/>
              <a:t> </a:t>
            </a:r>
            <a:r>
              <a:rPr lang="ru-RU" sz="2400" dirty="0"/>
              <a:t>1940</a:t>
            </a:r>
            <a:r>
              <a:rPr lang="ru-RU" sz="2400" dirty="0" smtClean="0"/>
              <a:t>", част </a:t>
            </a:r>
            <a:r>
              <a:rPr lang="ru-RU" sz="2400" dirty="0"/>
              <a:t>от </a:t>
            </a:r>
            <a:r>
              <a:rPr lang="ru-RU" sz="2400" dirty="0" err="1"/>
              <a:t>нашата</a:t>
            </a:r>
            <a:r>
              <a:rPr lang="ru-RU" sz="2400" dirty="0"/>
              <a:t> </a:t>
            </a:r>
            <a:r>
              <a:rPr lang="ru-RU" sz="2400" dirty="0" err="1"/>
              <a:t>благотворителна</a:t>
            </a:r>
            <a:r>
              <a:rPr lang="ru-RU" sz="2400" dirty="0"/>
              <a:t> </a:t>
            </a:r>
            <a:r>
              <a:rPr lang="ru-RU" sz="2400" dirty="0" err="1"/>
              <a:t>кауза</a:t>
            </a:r>
            <a:r>
              <a:rPr lang="ru-RU" sz="2400" dirty="0" smtClean="0"/>
              <a:t>. На </a:t>
            </a:r>
            <a:r>
              <a:rPr lang="ru-RU" sz="2400" dirty="0" err="1" smtClean="0"/>
              <a:t>тях</a:t>
            </a:r>
            <a:r>
              <a:rPr lang="ru-RU" sz="2400" dirty="0" smtClean="0"/>
              <a:t> </a:t>
            </a:r>
            <a:r>
              <a:rPr lang="ru-RU" sz="2400" dirty="0" err="1" smtClean="0"/>
              <a:t>ще</a:t>
            </a:r>
            <a:r>
              <a:rPr lang="ru-RU" sz="2400" dirty="0" smtClean="0"/>
              <a:t> дарим </a:t>
            </a:r>
            <a:r>
              <a:rPr lang="ru-RU" sz="2400" dirty="0" err="1" smtClean="0"/>
              <a:t>закупените</a:t>
            </a:r>
            <a:r>
              <a:rPr lang="ru-RU" sz="2400" dirty="0" smtClean="0"/>
              <a:t> книги от </a:t>
            </a:r>
            <a:r>
              <a:rPr lang="ru-RU" sz="2400" dirty="0" err="1" smtClean="0"/>
              <a:t>продажбата</a:t>
            </a:r>
            <a:r>
              <a:rPr lang="ru-RU" sz="2400" dirty="0" smtClean="0"/>
              <a:t> на </a:t>
            </a:r>
            <a:r>
              <a:rPr lang="ru-RU" sz="2400" dirty="0" err="1" smtClean="0"/>
              <a:t>сувенири</a:t>
            </a:r>
            <a:r>
              <a:rPr lang="ru-RU" sz="2400" dirty="0" smtClean="0"/>
              <a:t> от </a:t>
            </a:r>
            <a:r>
              <a:rPr lang="ru-RU" sz="2400" dirty="0" err="1" smtClean="0"/>
              <a:t>рецилклирана</a:t>
            </a:r>
            <a:r>
              <a:rPr lang="ru-RU" sz="2400" dirty="0" smtClean="0"/>
              <a:t> хартия.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8" name="Picture 8" descr="Демография на Община Бургас | Geographicus B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080" y="1255525"/>
            <a:ext cx="3732115" cy="174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00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2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CFFE6D01-0A28-560B-DA64-65EC8F749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8072"/>
            <a:ext cx="7886700" cy="1325563"/>
          </a:xfrm>
        </p:spPr>
        <p:txBody>
          <a:bodyPr>
            <a:normAutofit/>
          </a:bodyPr>
          <a:lstStyle/>
          <a:p>
            <a:r>
              <a:rPr lang="en-US" sz="4400" b="0" i="0" u="none" strike="noStrike" dirty="0">
                <a:solidFill>
                  <a:srgbClr val="675E47"/>
                </a:solidFill>
                <a:effectLst/>
                <a:latin typeface="Cambria" panose="02040503050406030204" pitchFamily="18" charset="0"/>
              </a:rPr>
              <a:t>Instagram </a:t>
            </a:r>
            <a:r>
              <a:rPr lang="bg-BG" sz="4400" b="0" i="0" u="none" strike="noStrike" dirty="0">
                <a:solidFill>
                  <a:srgbClr val="675E47"/>
                </a:solidFill>
                <a:effectLst/>
                <a:latin typeface="Cambria" panose="02040503050406030204" pitchFamily="18" charset="0"/>
              </a:rPr>
              <a:t>пост</a:t>
            </a:r>
            <a:endParaRPr lang="bg-BG" sz="4400" dirty="0"/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D10EC18F-AAF7-F651-AD7A-52524EDD31F6}"/>
              </a:ext>
            </a:extLst>
          </p:cNvPr>
          <p:cNvSpPr txBox="1"/>
          <p:nvPr/>
        </p:nvSpPr>
        <p:spPr>
          <a:xfrm>
            <a:off x="607548" y="1828800"/>
            <a:ext cx="74676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bg-BG" sz="2200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Моля да помислете как би изглеждал един пост за вашата кауза в </a:t>
            </a:r>
            <a:r>
              <a:rPr lang="bg-BG" sz="2200" b="0" i="0" u="none" strike="noStrike" dirty="0" err="1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Инстаграм</a:t>
            </a:r>
            <a:r>
              <a:rPr lang="bg-BG" sz="2200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sz="2200" b="0" i="0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200" b="0" i="0" dirty="0">
              <a:solidFill>
                <a:srgbClr val="2F2B2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bg-BG" sz="2200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Създайте текст, ако нямате реално случващи се неща, фантазирайте  Няма да го публикуваме наистина.</a:t>
            </a:r>
            <a:r>
              <a:rPr lang="en-US" sz="2200" b="0" i="0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200" b="0" i="0" dirty="0">
              <a:solidFill>
                <a:srgbClr val="2F2B2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bg-BG" sz="2200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Изберете изображение – снимка или графична визия, отговаряща и допълваща текста.</a:t>
            </a:r>
            <a:r>
              <a:rPr lang="en-US" sz="2200" b="0" i="0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200" b="0" i="0" dirty="0">
              <a:solidFill>
                <a:srgbClr val="2F2B2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bg-BG" sz="2200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Добавете отговарящи и подсилващи </a:t>
            </a:r>
            <a:r>
              <a:rPr lang="en-US" sz="2200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# # # </a:t>
            </a:r>
            <a:r>
              <a:rPr lang="bg-BG" sz="2200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</a:t>
            </a:r>
            <a:endParaRPr lang="bg-BG" sz="2200" b="0" i="0" dirty="0">
              <a:solidFill>
                <a:srgbClr val="2F2B20"/>
              </a:solidFill>
              <a:effectLst/>
              <a:latin typeface="Arial" panose="020B0604020202020204" pitchFamily="34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7345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2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ъгълник: със заоблени ъгли 7">
            <a:extLst>
              <a:ext uri="{FF2B5EF4-FFF2-40B4-BE49-F238E27FC236}">
                <a16:creationId xmlns:a16="http://schemas.microsoft.com/office/drawing/2014/main" id="{59A129FA-2C25-5137-51CA-A1C5DDC9F817}"/>
              </a:ext>
            </a:extLst>
          </p:cNvPr>
          <p:cNvSpPr/>
          <p:nvPr/>
        </p:nvSpPr>
        <p:spPr>
          <a:xfrm>
            <a:off x="533400" y="1264927"/>
            <a:ext cx="3581400" cy="54413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303" y="135305"/>
            <a:ext cx="7886700" cy="1325563"/>
          </a:xfrm>
        </p:spPr>
        <p:txBody>
          <a:bodyPr/>
          <a:lstStyle/>
          <a:p>
            <a:r>
              <a:rPr lang="en-US" dirty="0" err="1"/>
              <a:t>Instagram</a:t>
            </a:r>
            <a:r>
              <a:rPr lang="en-US" dirty="0"/>
              <a:t> </a:t>
            </a:r>
            <a:r>
              <a:rPr lang="bg-BG" dirty="0"/>
              <a:t>пост </a:t>
            </a:r>
            <a:r>
              <a:rPr lang="bg-BG" dirty="0" smtClean="0"/>
              <a:t>– вече публикувани</a:t>
            </a:r>
            <a:endParaRPr lang="bg-BG" dirty="0"/>
          </a:p>
        </p:txBody>
      </p:sp>
      <p:pic>
        <p:nvPicPr>
          <p:cNvPr id="7" name="Картина 6" descr="Картина, която съдържа текст">
            <a:extLst>
              <a:ext uri="{FF2B5EF4-FFF2-40B4-BE49-F238E27FC236}">
                <a16:creationId xmlns:a16="http://schemas.microsoft.com/office/drawing/2014/main" id="{1279E943-29F6-066D-BD71-EF4A4B290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730"/>
            <a:ext cx="3143250" cy="5045144"/>
          </a:xfrm>
          <a:prstGeom prst="rect">
            <a:avLst/>
          </a:prstGeom>
        </p:spPr>
      </p:pic>
      <p:sp>
        <p:nvSpPr>
          <p:cNvPr id="9" name="Правоъгълник: със заоблени ъгли 8">
            <a:extLst>
              <a:ext uri="{FF2B5EF4-FFF2-40B4-BE49-F238E27FC236}">
                <a16:creationId xmlns:a16="http://schemas.microsoft.com/office/drawing/2014/main" id="{DCC0F26B-FA06-3AE2-A9E2-EB830CC85CE2}"/>
              </a:ext>
            </a:extLst>
          </p:cNvPr>
          <p:cNvSpPr/>
          <p:nvPr/>
        </p:nvSpPr>
        <p:spPr>
          <a:xfrm>
            <a:off x="5144965" y="1249639"/>
            <a:ext cx="3581400" cy="54413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Картина 10" descr="Картина, която съдържа текст">
            <a:extLst>
              <a:ext uri="{FF2B5EF4-FFF2-40B4-BE49-F238E27FC236}">
                <a16:creationId xmlns:a16="http://schemas.microsoft.com/office/drawing/2014/main" id="{2BC8FA54-F00F-02AF-8492-E13F0C85A6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9" y="1447730"/>
            <a:ext cx="2952750" cy="51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2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лавие 3">
            <a:extLst>
              <a:ext uri="{FF2B5EF4-FFF2-40B4-BE49-F238E27FC236}">
                <a16:creationId xmlns:a16="http://schemas.microsoft.com/office/drawing/2014/main" id="{2885F428-CBC3-86FB-6429-FB82CB75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0" i="0" u="none" strike="noStrike" dirty="0">
                <a:solidFill>
                  <a:srgbClr val="675E47"/>
                </a:solidFill>
                <a:effectLst/>
                <a:latin typeface="Cambria" panose="02040503050406030204" pitchFamily="18" charset="0"/>
              </a:rPr>
              <a:t>Facebook </a:t>
            </a:r>
            <a:r>
              <a:rPr lang="bg-BG" sz="4400" b="0" i="0" u="none" strike="noStrike" dirty="0">
                <a:solidFill>
                  <a:srgbClr val="675E47"/>
                </a:solidFill>
                <a:effectLst/>
                <a:latin typeface="Cambria" panose="02040503050406030204" pitchFamily="18" charset="0"/>
              </a:rPr>
              <a:t>пост</a:t>
            </a:r>
            <a:endParaRPr lang="bg-BG" sz="4400" dirty="0"/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ABFFAE95-A563-7B00-22B0-91CA168EFEA7}"/>
              </a:ext>
            </a:extLst>
          </p:cNvPr>
          <p:cNvSpPr txBox="1"/>
          <p:nvPr/>
        </p:nvSpPr>
        <p:spPr>
          <a:xfrm>
            <a:off x="628650" y="1828800"/>
            <a:ext cx="7772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bg-BG" sz="2200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Моля да помислете как би изглеждала една ваша публикация за каузата ви във </a:t>
            </a:r>
            <a:r>
              <a:rPr lang="en-US" sz="2200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Facebook</a:t>
            </a:r>
            <a:r>
              <a:rPr lang="bg-BG" sz="2200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sz="2200" b="0" i="0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200" b="0" i="0" dirty="0">
              <a:solidFill>
                <a:srgbClr val="2F2B2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bg-BG" sz="2200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Създайте текст, фантазирайте  Няма да го публикуваме наистина.</a:t>
            </a:r>
            <a:r>
              <a:rPr lang="en-US" sz="2200" b="0" i="0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200" b="0" i="0" dirty="0">
              <a:solidFill>
                <a:srgbClr val="2F2B2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bg-BG" sz="2200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Помислете за емотикони, подсилващи текста.</a:t>
            </a:r>
            <a:r>
              <a:rPr lang="en-US" sz="2200" b="0" i="0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200" b="0" i="0" dirty="0">
              <a:solidFill>
                <a:srgbClr val="2F2B2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bg-BG" sz="2200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Изберете изображение – снимка или графична визия, отговаряща и допълваща текста.</a:t>
            </a:r>
            <a:endParaRPr lang="en-US" sz="2200" b="0" i="0" dirty="0">
              <a:solidFill>
                <a:srgbClr val="2F2B20"/>
              </a:solidFill>
              <a:effectLst/>
              <a:latin typeface="Arial" panose="020B0604020202020204" pitchFamily="34" charset="0"/>
            </a:endParaRP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76999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45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авоъгълник: със заоблени ъгли 7">
            <a:extLst>
              <a:ext uri="{FF2B5EF4-FFF2-40B4-BE49-F238E27FC236}">
                <a16:creationId xmlns:a16="http://schemas.microsoft.com/office/drawing/2014/main" id="{0F4A0C78-B894-9B30-8996-56E41264A376}"/>
              </a:ext>
            </a:extLst>
          </p:cNvPr>
          <p:cNvSpPr/>
          <p:nvPr/>
        </p:nvSpPr>
        <p:spPr>
          <a:xfrm>
            <a:off x="620844" y="1444415"/>
            <a:ext cx="3486150" cy="533621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228" y="53467"/>
            <a:ext cx="7886700" cy="1325563"/>
          </a:xfrm>
        </p:spPr>
        <p:txBody>
          <a:bodyPr/>
          <a:lstStyle/>
          <a:p>
            <a:r>
              <a:rPr lang="en-US" dirty="0"/>
              <a:t>Facebook </a:t>
            </a:r>
            <a:r>
              <a:rPr lang="bg-BG" dirty="0" smtClean="0"/>
              <a:t>пост – вече публикувани</a:t>
            </a:r>
            <a:endParaRPr lang="bg-BG" dirty="0"/>
          </a:p>
        </p:txBody>
      </p:sp>
      <p:pic>
        <p:nvPicPr>
          <p:cNvPr id="7" name="Картина 6" descr="Картина, която съдържа текст, визитка, екранна снимка&#10;&#10;Описанието е генерирано автоматично">
            <a:extLst>
              <a:ext uri="{FF2B5EF4-FFF2-40B4-BE49-F238E27FC236}">
                <a16:creationId xmlns:a16="http://schemas.microsoft.com/office/drawing/2014/main" id="{360B82B5-305E-C1A9-614C-AC7CEBB286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" b="1628"/>
          <a:stretch/>
        </p:blipFill>
        <p:spPr>
          <a:xfrm>
            <a:off x="728373" y="1709085"/>
            <a:ext cx="3271092" cy="4806874"/>
          </a:xfrm>
          <a:prstGeom prst="rect">
            <a:avLst/>
          </a:prstGeom>
        </p:spPr>
      </p:pic>
      <p:sp>
        <p:nvSpPr>
          <p:cNvPr id="9" name="Правоъгълник: със заоблени ъгли 8">
            <a:extLst>
              <a:ext uri="{FF2B5EF4-FFF2-40B4-BE49-F238E27FC236}">
                <a16:creationId xmlns:a16="http://schemas.microsoft.com/office/drawing/2014/main" id="{FD18E5EB-9F04-A533-46B4-E1FDF449F8F9}"/>
              </a:ext>
            </a:extLst>
          </p:cNvPr>
          <p:cNvSpPr/>
          <p:nvPr/>
        </p:nvSpPr>
        <p:spPr>
          <a:xfrm>
            <a:off x="5136729" y="1444415"/>
            <a:ext cx="3486150" cy="533621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1" name="Картина 10" descr="Картина, която съдържа текст">
            <a:extLst>
              <a:ext uri="{FF2B5EF4-FFF2-40B4-BE49-F238E27FC236}">
                <a16:creationId xmlns:a16="http://schemas.microsoft.com/office/drawing/2014/main" id="{36FB2D16-C401-F805-053C-CCD6C5FD6A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"/>
          <a:stretch/>
        </p:blipFill>
        <p:spPr>
          <a:xfrm>
            <a:off x="5307446" y="1636022"/>
            <a:ext cx="314471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5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44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4000" dirty="0"/>
              <a:t>Кой във вашия екип ще отговаря за комуникацията на каузата?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8800"/>
            <a:ext cx="7981950" cy="44958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bg-BG" dirty="0"/>
              <a:t>Представете кой/кои членове на екипа ще се занимават с комуникация на каузата?</a:t>
            </a:r>
          </a:p>
          <a:p>
            <a:pPr algn="just"/>
            <a:endParaRPr lang="bg-BG" dirty="0"/>
          </a:p>
          <a:p>
            <a:pPr algn="just"/>
            <a:r>
              <a:rPr lang="bg-BG" dirty="0"/>
              <a:t>Длъжността Мениджър комуникации в нашия екип заема:</a:t>
            </a:r>
          </a:p>
          <a:p>
            <a:pPr marL="0" indent="0" algn="just">
              <a:buNone/>
            </a:pPr>
            <a:r>
              <a:rPr lang="ru-RU" dirty="0" smtClean="0"/>
              <a:t>   </a:t>
            </a:r>
            <a:r>
              <a:rPr lang="ru-RU" dirty="0" err="1" smtClean="0"/>
              <a:t>Сияна</a:t>
            </a:r>
            <a:r>
              <a:rPr lang="ru-RU" dirty="0" smtClean="0"/>
              <a:t> </a:t>
            </a:r>
            <a:r>
              <a:rPr lang="ru-RU" dirty="0" err="1"/>
              <a:t>Костадинова</a:t>
            </a:r>
            <a:r>
              <a:rPr lang="ru-RU" dirty="0"/>
              <a:t>, 7. </a:t>
            </a:r>
            <a:r>
              <a:rPr lang="ru-RU" dirty="0" err="1"/>
              <a:t>клас</a:t>
            </a: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   телефон</a:t>
            </a:r>
            <a:r>
              <a:rPr lang="ru-RU" dirty="0"/>
              <a:t>: </a:t>
            </a:r>
            <a:r>
              <a:rPr lang="ru-RU" dirty="0" smtClean="0"/>
              <a:t>0894738870 </a:t>
            </a: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   е-мейл</a:t>
            </a:r>
            <a:r>
              <a:rPr lang="ru-RU" dirty="0"/>
              <a:t>: </a:t>
            </a:r>
            <a:r>
              <a:rPr lang="ru-RU" dirty="0" smtClean="0">
                <a:hlinkClick r:id="rId2"/>
              </a:rPr>
              <a:t>s_kostadinova_23a@ouagk.com</a:t>
            </a:r>
            <a:r>
              <a:rPr lang="ru-RU" dirty="0" smtClean="0"/>
              <a:t> </a:t>
            </a:r>
          </a:p>
          <a:p>
            <a:pPr marL="0" indent="0" algn="just">
              <a:buNone/>
            </a:pPr>
            <a:r>
              <a:rPr lang="ru-RU" dirty="0" smtClean="0"/>
              <a:t>   </a:t>
            </a:r>
            <a:r>
              <a:rPr lang="ru-RU" dirty="0" err="1"/>
              <a:t>О</a:t>
            </a:r>
            <a:r>
              <a:rPr lang="ru-RU" dirty="0" err="1" smtClean="0"/>
              <a:t>тговаря</a:t>
            </a:r>
            <a:r>
              <a:rPr lang="ru-RU" dirty="0" smtClean="0"/>
              <a:t> </a:t>
            </a:r>
            <a:r>
              <a:rPr lang="ru-RU" dirty="0"/>
              <a:t>за </a:t>
            </a:r>
            <a:r>
              <a:rPr lang="ru-RU" dirty="0" err="1"/>
              <a:t>комуникация</a:t>
            </a:r>
            <a:r>
              <a:rPr lang="ru-RU" dirty="0"/>
              <a:t> на </a:t>
            </a:r>
            <a:r>
              <a:rPr lang="ru-RU" dirty="0" err="1"/>
              <a:t>каузата</a:t>
            </a:r>
            <a:r>
              <a:rPr lang="ru-RU" dirty="0"/>
              <a:t> в </a:t>
            </a:r>
            <a:r>
              <a:rPr lang="ru-RU" dirty="0" err="1"/>
              <a:t>публичното</a:t>
            </a:r>
            <a:r>
              <a:rPr lang="ru-RU" dirty="0"/>
              <a:t> пространство,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 err="1" smtClean="0"/>
              <a:t>осъществява</a:t>
            </a:r>
            <a:r>
              <a:rPr lang="ru-RU" dirty="0" smtClean="0"/>
              <a:t> </a:t>
            </a:r>
            <a:r>
              <a:rPr lang="ru-RU" dirty="0" err="1" smtClean="0"/>
              <a:t>връзка</a:t>
            </a:r>
            <a:r>
              <a:rPr lang="ru-RU" dirty="0" smtClean="0"/>
              <a:t> между </a:t>
            </a:r>
            <a:r>
              <a:rPr lang="ru-RU" dirty="0" err="1" smtClean="0"/>
              <a:t>членовете</a:t>
            </a: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екипа</a:t>
            </a:r>
            <a:r>
              <a:rPr lang="ru-RU" dirty="0"/>
              <a:t>,  </a:t>
            </a:r>
            <a:r>
              <a:rPr lang="ru-RU" dirty="0" err="1"/>
              <a:t>изпраща</a:t>
            </a:r>
            <a:r>
              <a:rPr lang="ru-RU" dirty="0"/>
              <a:t> информация </a:t>
            </a:r>
            <a:r>
              <a:rPr lang="ru-RU" dirty="0" smtClean="0"/>
              <a:t>за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публикации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фондация</a:t>
            </a:r>
            <a:r>
              <a:rPr lang="ru-RU" dirty="0"/>
              <a:t> </a:t>
            </a:r>
            <a:r>
              <a:rPr lang="ru-RU" dirty="0" err="1"/>
              <a:t>Благотворител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endParaRPr lang="ru-RU" dirty="0"/>
          </a:p>
          <a:p>
            <a:pPr algn="just"/>
            <a:r>
              <a:rPr lang="ru-RU" dirty="0" err="1"/>
              <a:t>Помощници</a:t>
            </a:r>
            <a:r>
              <a:rPr lang="ru-RU" dirty="0"/>
              <a:t>: </a:t>
            </a:r>
            <a:r>
              <a:rPr lang="ru-RU" dirty="0" err="1"/>
              <a:t>Десислава</a:t>
            </a:r>
            <a:r>
              <a:rPr lang="ru-RU" dirty="0"/>
              <a:t> Спасова и Юлия </a:t>
            </a:r>
            <a:r>
              <a:rPr lang="ru-RU" dirty="0" err="1"/>
              <a:t>Стойкова</a:t>
            </a:r>
            <a:r>
              <a:rPr lang="ru-RU" dirty="0"/>
              <a:t> 7. </a:t>
            </a:r>
            <a:r>
              <a:rPr lang="ru-RU" dirty="0" err="1" smtClean="0"/>
              <a:t>клас</a:t>
            </a:r>
            <a:r>
              <a:rPr lang="ru-RU" dirty="0" smtClean="0"/>
              <a:t> 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 err="1"/>
              <a:t>О</a:t>
            </a:r>
            <a:r>
              <a:rPr lang="ru-RU" dirty="0" err="1" smtClean="0"/>
              <a:t>тговарят</a:t>
            </a:r>
            <a:r>
              <a:rPr lang="ru-RU" dirty="0" smtClean="0"/>
              <a:t> </a:t>
            </a:r>
            <a:r>
              <a:rPr lang="ru-RU" dirty="0"/>
              <a:t>за  подготовка на </a:t>
            </a:r>
            <a:r>
              <a:rPr lang="ru-RU" dirty="0" err="1"/>
              <a:t>постовете</a:t>
            </a:r>
            <a:r>
              <a:rPr lang="ru-RU" dirty="0"/>
              <a:t> </a:t>
            </a:r>
            <a:r>
              <a:rPr lang="ru-RU" dirty="0" err="1"/>
              <a:t>във</a:t>
            </a:r>
            <a:r>
              <a:rPr lang="ru-RU" dirty="0"/>
              <a:t> </a:t>
            </a:r>
            <a:r>
              <a:rPr lang="ru-RU" dirty="0" err="1"/>
              <a:t>фейсбук</a:t>
            </a:r>
            <a:r>
              <a:rPr lang="ru-RU" dirty="0"/>
              <a:t> и </a:t>
            </a:r>
            <a:r>
              <a:rPr lang="ru-RU" dirty="0" err="1" smtClean="0"/>
              <a:t>инстаграм</a:t>
            </a:r>
            <a:r>
              <a:rPr lang="ru-RU" dirty="0" smtClean="0"/>
              <a:t>, 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</a:t>
            </a:r>
            <a:r>
              <a:rPr lang="ru-RU" dirty="0" err="1" smtClean="0"/>
              <a:t>поддръжка</a:t>
            </a:r>
            <a:r>
              <a:rPr lang="ru-RU" dirty="0" smtClean="0"/>
              <a:t> на сайта на проекта.  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32917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49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DEDB823B-8C74-BD4D-AE42-6634F14A7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24" y="333524"/>
            <a:ext cx="6190952" cy="619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1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54000">
              <a:schemeClr val="bg1">
                <a:shade val="100000"/>
                <a:satMod val="115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Къде бихте могли да популяризирате каузата си?!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752600"/>
            <a:ext cx="8153400" cy="5257800"/>
          </a:xfrm>
        </p:spPr>
        <p:txBody>
          <a:bodyPr>
            <a:normAutofit/>
          </a:bodyPr>
          <a:lstStyle/>
          <a:p>
            <a:r>
              <a:rPr lang="bg-BG" sz="2000" dirty="0"/>
              <a:t>Направете проучване и </a:t>
            </a:r>
            <a:r>
              <a:rPr lang="bg-BG" sz="2000" dirty="0" err="1"/>
              <a:t>избройте</a:t>
            </a:r>
            <a:r>
              <a:rPr lang="bg-BG" sz="2000" dirty="0"/>
              <a:t> в списък и линкове канали, в които е възможно каузата Ви да се популяризира.</a:t>
            </a:r>
          </a:p>
          <a:p>
            <a:r>
              <a:rPr lang="bg-BG" sz="2000" dirty="0"/>
              <a:t>Информационни сайтове?</a:t>
            </a:r>
          </a:p>
          <a:p>
            <a:r>
              <a:rPr lang="bg-BG" sz="2000" dirty="0"/>
              <a:t>Радио, телевизия… конкретни предавания и водещи?</a:t>
            </a:r>
          </a:p>
          <a:p>
            <a:r>
              <a:rPr lang="bg-BG" sz="2000" dirty="0" err="1"/>
              <a:t>Фейсбук</a:t>
            </a:r>
            <a:r>
              <a:rPr lang="bg-BG" sz="2000" dirty="0"/>
              <a:t> групи, в които хората се вълнуват от подобни каузи</a:t>
            </a:r>
          </a:p>
          <a:p>
            <a:r>
              <a:rPr lang="bg-BG" sz="2000" dirty="0" err="1"/>
              <a:t>Инстаграм</a:t>
            </a:r>
            <a:r>
              <a:rPr lang="bg-BG" sz="2000" dirty="0"/>
              <a:t> </a:t>
            </a:r>
            <a:r>
              <a:rPr lang="bg-BG" sz="2000" dirty="0" err="1"/>
              <a:t>хаштагове</a:t>
            </a:r>
            <a:r>
              <a:rPr lang="bg-BG" sz="2000" dirty="0"/>
              <a:t>, които ще използвате в публикациите си.</a:t>
            </a:r>
          </a:p>
          <a:p>
            <a:r>
              <a:rPr lang="bg-BG" sz="2000" dirty="0" err="1"/>
              <a:t>Блогове</a:t>
            </a:r>
            <a:r>
              <a:rPr lang="bg-BG" sz="2000" dirty="0"/>
              <a:t> и </a:t>
            </a:r>
            <a:r>
              <a:rPr lang="bg-BG" sz="2000" dirty="0" err="1"/>
              <a:t>влогъри</a:t>
            </a:r>
            <a:r>
              <a:rPr lang="bg-BG" sz="2000" dirty="0"/>
              <a:t>, които бихте ангажирали да ви станат „</a:t>
            </a:r>
            <a:r>
              <a:rPr lang="bg-BG" sz="2000" dirty="0" err="1"/>
              <a:t>съюзници</a:t>
            </a:r>
            <a:r>
              <a:rPr lang="bg-BG" sz="2000" dirty="0"/>
              <a:t>“ в популяризирането на каузата.</a:t>
            </a:r>
          </a:p>
          <a:p>
            <a:r>
              <a:rPr lang="bg-BG" sz="2000" dirty="0"/>
              <a:t>Известна личност, на която бихте писали с молба за съдействие за популяризация?</a:t>
            </a:r>
          </a:p>
          <a:p>
            <a:r>
              <a:rPr lang="bg-BG" sz="2000" dirty="0"/>
              <a:t>Институции – община, читалище, други… от които зависи развитието на каузата ви.</a:t>
            </a:r>
            <a:endParaRPr lang="en-US" sz="2000" dirty="0"/>
          </a:p>
          <a:p>
            <a:pPr marL="114300" indent="0">
              <a:buNone/>
            </a:pPr>
            <a:r>
              <a:rPr lang="en-US" sz="2000" dirty="0"/>
              <a:t>*</a:t>
            </a:r>
            <a:r>
              <a:rPr lang="bg-BG" sz="2000" dirty="0"/>
              <a:t>Не е нужно да пишете по всяка точка. Но помислете кои канали за комуникация са релевантни за вашата кауза.</a:t>
            </a:r>
          </a:p>
        </p:txBody>
      </p:sp>
    </p:spTree>
    <p:extLst>
      <p:ext uri="{BB962C8B-B14F-4D97-AF65-F5344CB8AC3E}">
        <p14:creationId xmlns:p14="http://schemas.microsoft.com/office/powerpoint/2010/main" val="96129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49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67991042-7AB2-7D17-7132-85C3214219C0}"/>
              </a:ext>
            </a:extLst>
          </p:cNvPr>
          <p:cNvSpPr txBox="1"/>
          <p:nvPr/>
        </p:nvSpPr>
        <p:spPr>
          <a:xfrm>
            <a:off x="533400" y="22860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I </a:t>
            </a:r>
            <a:r>
              <a:rPr lang="bg-BG" sz="4000" b="1" dirty="0">
                <a:latin typeface="+mj-lt"/>
              </a:rPr>
              <a:t>точка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237E1CD6-5FC5-C88E-4FA8-286CEAD07471}"/>
              </a:ext>
            </a:extLst>
          </p:cNvPr>
          <p:cNvSpPr txBox="1"/>
          <p:nvPr/>
        </p:nvSpPr>
        <p:spPr>
          <a:xfrm>
            <a:off x="304800" y="1524000"/>
            <a:ext cx="4267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400" dirty="0"/>
              <a:t>Нашата кауза може да се популяризира в социалните мрежи. Смятаме, че така тя ще достигне до по-голяма аудитория. Вече сме изготвили </a:t>
            </a:r>
            <a:r>
              <a:rPr lang="en-US" sz="2400" dirty="0" err="1"/>
              <a:t>facebook</a:t>
            </a:r>
            <a:r>
              <a:rPr lang="en-US" sz="2400" dirty="0"/>
              <a:t> </a:t>
            </a:r>
            <a:r>
              <a:rPr lang="bg-BG" sz="2400" dirty="0"/>
              <a:t>страница и </a:t>
            </a:r>
            <a:r>
              <a:rPr lang="en-US" sz="2400" dirty="0"/>
              <a:t>Instagram </a:t>
            </a:r>
            <a:r>
              <a:rPr lang="bg-BG" sz="2400" dirty="0"/>
              <a:t>профил на проекта.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/>
              <a:t>Facebook:</a:t>
            </a:r>
            <a:r>
              <a:rPr lang="en-US" sz="2000" dirty="0" err="1">
                <a:hlinkClick r:id="rId2"/>
              </a:rPr>
              <a:t>https</a:t>
            </a:r>
            <a:r>
              <a:rPr lang="en-US" sz="2000" dirty="0">
                <a:hlinkClick r:id="rId2"/>
              </a:rPr>
              <a:t>://www.facebook.com/profile.php?id=100090102339687</a:t>
            </a:r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/>
              <a:t>Instagram:</a:t>
            </a:r>
            <a:r>
              <a:rPr lang="en-US" sz="2000" dirty="0" err="1">
                <a:hlinkClick r:id="rId3"/>
              </a:rPr>
              <a:t>https</a:t>
            </a:r>
            <a:r>
              <a:rPr lang="en-US" sz="2000" dirty="0">
                <a:hlinkClick r:id="rId3"/>
              </a:rPr>
              <a:t>://www.instagram.com/recycle_with_cause/</a:t>
            </a:r>
            <a:endParaRPr lang="en-US" sz="2400" dirty="0"/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81D41C18-2100-9460-FE4A-E23BEA90AB02}"/>
              </a:ext>
            </a:extLst>
          </p:cNvPr>
          <p:cNvSpPr txBox="1"/>
          <p:nvPr/>
        </p:nvSpPr>
        <p:spPr>
          <a:xfrm>
            <a:off x="2438400" y="305191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К</a:t>
            </a:r>
            <a:r>
              <a:rPr lang="bg-BG" sz="1800" dirty="0" smtClean="0"/>
              <a:t>анали</a:t>
            </a:r>
            <a:r>
              <a:rPr lang="bg-BG" sz="1800" dirty="0"/>
              <a:t>, в които е възможно каузата </a:t>
            </a:r>
            <a:r>
              <a:rPr lang="bg-BG" dirty="0"/>
              <a:t>ни</a:t>
            </a:r>
            <a:r>
              <a:rPr lang="bg-BG" sz="1800" dirty="0"/>
              <a:t> да се популяризира.</a:t>
            </a:r>
            <a:endParaRPr lang="bg-BG" dirty="0"/>
          </a:p>
        </p:txBody>
      </p:sp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0358CE4A-0497-3BC0-F271-B7DA46718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431" y="1676400"/>
            <a:ext cx="4258994" cy="2580233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2B87EB13-16CC-8A9B-19AB-1AD81871D8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02"/>
          <a:stretch/>
        </p:blipFill>
        <p:spPr>
          <a:xfrm>
            <a:off x="4626977" y="4418120"/>
            <a:ext cx="4276448" cy="14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49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67991042-7AB2-7D17-7132-85C3214219C0}"/>
              </a:ext>
            </a:extLst>
          </p:cNvPr>
          <p:cNvSpPr txBox="1"/>
          <p:nvPr/>
        </p:nvSpPr>
        <p:spPr>
          <a:xfrm>
            <a:off x="533400" y="351710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II </a:t>
            </a:r>
            <a:r>
              <a:rPr lang="bg-BG" sz="4000" b="1" dirty="0">
                <a:latin typeface="+mj-lt"/>
              </a:rPr>
              <a:t>точка</a:t>
            </a:r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237E1CD6-5FC5-C88E-4FA8-286CEAD07471}"/>
              </a:ext>
            </a:extLst>
          </p:cNvPr>
          <p:cNvSpPr txBox="1"/>
          <p:nvPr/>
        </p:nvSpPr>
        <p:spPr>
          <a:xfrm>
            <a:off x="2667000" y="505598"/>
            <a:ext cx="510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/>
              <a:t>Информационен сайт на проекта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9C8CD447-3511-043F-2517-172831AD6AA8}"/>
              </a:ext>
            </a:extLst>
          </p:cNvPr>
          <p:cNvSpPr txBox="1"/>
          <p:nvPr/>
        </p:nvSpPr>
        <p:spPr>
          <a:xfrm>
            <a:off x="499403" y="5798404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/>
              <a:t>Линк към сайта: </a:t>
            </a:r>
            <a:r>
              <a:rPr lang="en-US" sz="2000" dirty="0">
                <a:hlinkClick r:id="rId2"/>
              </a:rPr>
              <a:t>https://recyclepaper6.wixsite.com/recyclewithcouse</a:t>
            </a:r>
            <a:endParaRPr lang="bg-BG" sz="2000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8745620" cy="38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7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49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67991042-7AB2-7D17-7132-85C3214219C0}"/>
              </a:ext>
            </a:extLst>
          </p:cNvPr>
          <p:cNvSpPr txBox="1"/>
          <p:nvPr/>
        </p:nvSpPr>
        <p:spPr>
          <a:xfrm>
            <a:off x="533400" y="3810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III </a:t>
            </a:r>
            <a:r>
              <a:rPr lang="bg-BG" sz="4000" b="1" dirty="0">
                <a:latin typeface="+mj-lt"/>
              </a:rPr>
              <a:t>точка</a:t>
            </a:r>
          </a:p>
        </p:txBody>
      </p:sp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E7663D3D-808E-2040-D210-4EDC5B9A917F}"/>
              </a:ext>
            </a:extLst>
          </p:cNvPr>
          <p:cNvSpPr txBox="1"/>
          <p:nvPr/>
        </p:nvSpPr>
        <p:spPr>
          <a:xfrm>
            <a:off x="2743200" y="3810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 dirty="0" err="1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Радио</a:t>
            </a:r>
            <a:r>
              <a:rPr lang="en-US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en-US" b="0" i="0" u="none" strike="noStrike" dirty="0" err="1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телевизия</a:t>
            </a:r>
            <a:r>
              <a:rPr lang="en-US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… </a:t>
            </a:r>
            <a:r>
              <a:rPr lang="en-US" b="0" i="0" u="none" strike="noStrike" dirty="0" err="1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конкретни</a:t>
            </a:r>
            <a:r>
              <a:rPr lang="en-US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b="0" i="0" u="none" strike="noStrike" dirty="0" err="1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предавания</a:t>
            </a:r>
            <a:r>
              <a:rPr lang="en-US" b="0" i="0" u="none" strike="noStrike" dirty="0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 и </a:t>
            </a:r>
            <a:r>
              <a:rPr lang="en-US" b="0" i="0" u="none" strike="noStrike" dirty="0" err="1">
                <a:solidFill>
                  <a:srgbClr val="2F2B20"/>
                </a:solidFill>
                <a:effectLst/>
                <a:latin typeface="Calibri" panose="020F0502020204030204" pitchFamily="34" charset="0"/>
              </a:rPr>
              <a:t>водещи</a:t>
            </a:r>
            <a:endParaRPr lang="bg-BG" dirty="0"/>
          </a:p>
        </p:txBody>
      </p:sp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60664A9B-9DE0-1556-00A1-7D2889F872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7162" y="640935"/>
            <a:ext cx="1666875" cy="2743200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49EDE751-64DC-F078-F9B4-66CB7769D6A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12812" y="819726"/>
            <a:ext cx="2049988" cy="2049988"/>
          </a:xfrm>
          <a:prstGeom prst="rect">
            <a:avLst/>
          </a:prstGeom>
        </p:spPr>
      </p:pic>
      <p:pic>
        <p:nvPicPr>
          <p:cNvPr id="9" name="Картина 8">
            <a:extLst>
              <a:ext uri="{FF2B5EF4-FFF2-40B4-BE49-F238E27FC236}">
                <a16:creationId xmlns:a16="http://schemas.microsoft.com/office/drawing/2014/main" id="{7A8F7831-4B1A-2B00-4ADA-AC040D0EDB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0510" y="2115342"/>
            <a:ext cx="3048955" cy="1526004"/>
          </a:xfrm>
          <a:prstGeom prst="rect">
            <a:avLst/>
          </a:prstGeom>
        </p:spPr>
      </p:pic>
      <p:pic>
        <p:nvPicPr>
          <p:cNvPr id="11" name="Картина 10">
            <a:extLst>
              <a:ext uri="{FF2B5EF4-FFF2-40B4-BE49-F238E27FC236}">
                <a16:creationId xmlns:a16="http://schemas.microsoft.com/office/drawing/2014/main" id="{FE65EBF5-4E68-5C9C-EE00-0F9F82EB34B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3839" y="5719875"/>
            <a:ext cx="3048955" cy="921513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449409" y="1600200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/>
              <a:t>От </a:t>
            </a:r>
            <a:r>
              <a:rPr lang="ru-RU" sz="2400" dirty="0" err="1"/>
              <a:t>работата</a:t>
            </a:r>
            <a:r>
              <a:rPr lang="ru-RU" sz="2400" dirty="0"/>
              <a:t> си по </a:t>
            </a:r>
            <a:r>
              <a:rPr lang="ru-RU" sz="2400" dirty="0" err="1"/>
              <a:t>други</a:t>
            </a:r>
            <a:r>
              <a:rPr lang="ru-RU" sz="2400" dirty="0"/>
              <a:t> </a:t>
            </a:r>
            <a:r>
              <a:rPr lang="ru-RU" sz="2400" dirty="0" err="1"/>
              <a:t>проекти</a:t>
            </a:r>
            <a:r>
              <a:rPr lang="ru-RU" sz="2400" dirty="0"/>
              <a:t> </a:t>
            </a:r>
            <a:r>
              <a:rPr lang="ru-RU" sz="2400" dirty="0" err="1"/>
              <a:t>досега</a:t>
            </a:r>
            <a:r>
              <a:rPr lang="ru-RU" sz="2400" dirty="0"/>
              <a:t> имаме </a:t>
            </a:r>
            <a:r>
              <a:rPr lang="ru-RU" sz="2400" dirty="0" err="1"/>
              <a:t>подкрепата</a:t>
            </a:r>
            <a:r>
              <a:rPr lang="ru-RU" sz="2400" dirty="0"/>
              <a:t> на </a:t>
            </a:r>
            <a:r>
              <a:rPr lang="ru-RU" sz="2400" dirty="0" err="1"/>
              <a:t>местни</a:t>
            </a:r>
            <a:r>
              <a:rPr lang="ru-RU" sz="2400" dirty="0"/>
              <a:t> и </a:t>
            </a:r>
            <a:r>
              <a:rPr lang="ru-RU" sz="2400" dirty="0" err="1"/>
              <a:t>национални</a:t>
            </a:r>
            <a:r>
              <a:rPr lang="ru-RU" sz="2400" dirty="0"/>
              <a:t> </a:t>
            </a:r>
            <a:r>
              <a:rPr lang="ru-RU" sz="2400" dirty="0" err="1"/>
              <a:t>медии</a:t>
            </a:r>
            <a:r>
              <a:rPr lang="ru-RU" sz="2400" dirty="0"/>
              <a:t> </a:t>
            </a:r>
            <a:r>
              <a:rPr lang="ru-RU" sz="2400" dirty="0" smtClean="0"/>
              <a:t>и </a:t>
            </a:r>
            <a:r>
              <a:rPr lang="ru-RU" sz="2400" dirty="0" err="1"/>
              <a:t>ще</a:t>
            </a:r>
            <a:r>
              <a:rPr lang="ru-RU" sz="2400" dirty="0"/>
              <a:t> </a:t>
            </a:r>
            <a:r>
              <a:rPr lang="ru-RU" sz="2400" dirty="0" err="1"/>
              <a:t>ги</a:t>
            </a:r>
            <a:r>
              <a:rPr lang="ru-RU" sz="2400" dirty="0"/>
              <a:t> </a:t>
            </a:r>
            <a:r>
              <a:rPr lang="ru-RU" sz="2400" dirty="0" err="1"/>
              <a:t>използваме</a:t>
            </a:r>
            <a:r>
              <a:rPr lang="ru-RU" sz="2400" dirty="0"/>
              <a:t> </a:t>
            </a:r>
            <a:r>
              <a:rPr lang="ru-RU" sz="2400" dirty="0" err="1"/>
              <a:t>отново</a:t>
            </a:r>
            <a:r>
              <a:rPr lang="ru-RU" sz="2400" dirty="0"/>
              <a:t> с цел </a:t>
            </a:r>
            <a:r>
              <a:rPr lang="ru-RU" sz="2400" dirty="0" err="1"/>
              <a:t>популяризиране</a:t>
            </a:r>
            <a:r>
              <a:rPr lang="ru-RU" sz="2400" dirty="0"/>
              <a:t> на </a:t>
            </a:r>
            <a:r>
              <a:rPr lang="ru-RU" sz="2400" dirty="0" err="1" smtClean="0"/>
              <a:t>дейностите</a:t>
            </a:r>
            <a:r>
              <a:rPr lang="ru-RU" sz="2400" dirty="0" smtClean="0"/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bg-BG" sz="2400" dirty="0"/>
              <a:t>Общинско радио ,,Гласът на </a:t>
            </a:r>
            <a:r>
              <a:rPr lang="bg-BG" sz="2400" dirty="0" smtClean="0"/>
              <a:t>Бургас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bg-BG" sz="2400" dirty="0" smtClean="0"/>
              <a:t>Дарик </a:t>
            </a:r>
            <a:r>
              <a:rPr lang="bg-BG" sz="2400" dirty="0"/>
              <a:t>радио </a:t>
            </a:r>
            <a:r>
              <a:rPr lang="bg-BG" sz="2400" dirty="0" smtClean="0"/>
              <a:t>Бургас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err="1" smtClean="0"/>
              <a:t>Черноморски</a:t>
            </a:r>
            <a:r>
              <a:rPr lang="ru-RU" sz="2400" dirty="0" smtClean="0"/>
              <a:t> фар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smtClean="0"/>
              <a:t>Сайта </a:t>
            </a:r>
            <a:r>
              <a:rPr lang="ru-RU" sz="2400" dirty="0"/>
              <a:t>на община </a:t>
            </a:r>
            <a:r>
              <a:rPr lang="ru-RU" sz="2400" dirty="0" smtClean="0"/>
              <a:t>Бургас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 err="1" smtClean="0"/>
              <a:t>АзБуки</a:t>
            </a:r>
            <a:endParaRPr lang="ru-RU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24chasa.bg</a:t>
            </a:r>
            <a:endParaRPr lang="bg-BG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/>
              <a:t>Viapontika.com</a:t>
            </a:r>
            <a:endParaRPr lang="bg-BG" sz="2400" dirty="0"/>
          </a:p>
          <a:p>
            <a:pPr algn="just"/>
            <a:endParaRPr lang="en-US" sz="2400" dirty="0"/>
          </a:p>
          <a:p>
            <a:pPr algn="just"/>
            <a:endParaRPr lang="bg-BG" sz="2400" dirty="0"/>
          </a:p>
        </p:txBody>
      </p:sp>
      <p:pic>
        <p:nvPicPr>
          <p:cNvPr id="1028" name="Picture 4" descr="Начало : Черноморски фар - новини от Бургас и регион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794" y="4968085"/>
            <a:ext cx="2638425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Аз-буки | Sofia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02" y="295726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Демография на Община Бургас | Geographicus B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71" y="3776857"/>
            <a:ext cx="40767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9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49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67991042-7AB2-7D17-7132-85C3214219C0}"/>
              </a:ext>
            </a:extLst>
          </p:cNvPr>
          <p:cNvSpPr txBox="1"/>
          <p:nvPr/>
        </p:nvSpPr>
        <p:spPr>
          <a:xfrm>
            <a:off x="533400" y="3810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IV </a:t>
            </a:r>
            <a:r>
              <a:rPr lang="bg-BG" sz="4000" b="1" dirty="0">
                <a:latin typeface="+mj-lt"/>
              </a:rPr>
              <a:t>точка</a:t>
            </a: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4025554C-EDA2-C83E-56F0-5652C151E378}"/>
              </a:ext>
            </a:extLst>
          </p:cNvPr>
          <p:cNvSpPr txBox="1"/>
          <p:nvPr/>
        </p:nvSpPr>
        <p:spPr>
          <a:xfrm>
            <a:off x="533400" y="1676400"/>
            <a:ext cx="4038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err="1"/>
              <a:t>Гората.бг</a:t>
            </a:r>
            <a:endParaRPr lang="bg-BG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/>
              <a:t>Линк:</a:t>
            </a:r>
            <a:r>
              <a:rPr lang="en-US" sz="2000" dirty="0">
                <a:hlinkClick r:id="rId2"/>
              </a:rPr>
              <a:t>https://www.facebook.com/100000.GORA/?locale=bg_BG</a:t>
            </a:r>
            <a:endParaRPr lang="bg-BG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err="1"/>
              <a:t>Каузи.бг</a:t>
            </a:r>
            <a:endParaRPr lang="bg-BG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/>
              <a:t>Линк:</a:t>
            </a:r>
            <a:r>
              <a:rPr lang="en-US" sz="2000" dirty="0">
                <a:hlinkClick r:id="rId3"/>
              </a:rPr>
              <a:t>https://www.facebook.com/kauzibg?locale=bg_BG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Recycle art academy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/>
              <a:t>Линк:</a:t>
            </a:r>
            <a:r>
              <a:rPr lang="en-US" sz="2000" dirty="0">
                <a:hlinkClick r:id="rId4"/>
              </a:rPr>
              <a:t>https://www.facebook.com/recycleartacademy?locale=bg_BG</a:t>
            </a:r>
            <a:endParaRPr lang="bg-BG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Handmade by </a:t>
            </a:r>
            <a:r>
              <a:rPr lang="en-US" sz="2400" dirty="0" err="1"/>
              <a:t>Galabina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/>
              <a:t>Линк:</a:t>
            </a:r>
            <a:r>
              <a:rPr lang="en-US" sz="2000" dirty="0">
                <a:hlinkClick r:id="rId5"/>
              </a:rPr>
              <a:t>https://www.facebook.com/GSHamdmade?locale=bg_BG</a:t>
            </a:r>
            <a:endParaRPr lang="bg-BG" sz="2400" dirty="0"/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4F5E6D17-4B85-3043-E6EB-612139BE074F}"/>
              </a:ext>
            </a:extLst>
          </p:cNvPr>
          <p:cNvSpPr txBox="1"/>
          <p:nvPr/>
        </p:nvSpPr>
        <p:spPr>
          <a:xfrm>
            <a:off x="2667000" y="470819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/>
              <a:t>Фейсбук групи, в които хората се вълнуват от подобни каузи</a:t>
            </a:r>
          </a:p>
          <a:p>
            <a:endParaRPr lang="bg-BG" dirty="0"/>
          </a:p>
        </p:txBody>
      </p:sp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8A0E99FD-F46D-738B-2CFB-65B287EBD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6610" y="1018081"/>
            <a:ext cx="3389705" cy="1524000"/>
          </a:xfrm>
          <a:prstGeom prst="rect">
            <a:avLst/>
          </a:prstGeom>
        </p:spPr>
      </p:pic>
      <p:pic>
        <p:nvPicPr>
          <p:cNvPr id="8" name="Картина 7">
            <a:extLst>
              <a:ext uri="{FF2B5EF4-FFF2-40B4-BE49-F238E27FC236}">
                <a16:creationId xmlns:a16="http://schemas.microsoft.com/office/drawing/2014/main" id="{EC796D51-51B6-6820-4D53-0A47358E99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6610" y="2565729"/>
            <a:ext cx="3440852" cy="1475680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0CA8193F-941E-F975-398F-D7F5067A36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4065057"/>
            <a:ext cx="4040863" cy="1328312"/>
          </a:xfrm>
          <a:prstGeom prst="rect">
            <a:avLst/>
          </a:prstGeom>
        </p:spPr>
      </p:pic>
      <p:pic>
        <p:nvPicPr>
          <p:cNvPr id="12" name="Картина 11">
            <a:extLst>
              <a:ext uri="{FF2B5EF4-FFF2-40B4-BE49-F238E27FC236}">
                <a16:creationId xmlns:a16="http://schemas.microsoft.com/office/drawing/2014/main" id="{671B37B0-F820-2EF6-53FD-3F6F352D7B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9736" y="5393369"/>
            <a:ext cx="4040864" cy="13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49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67991042-7AB2-7D17-7132-85C3214219C0}"/>
              </a:ext>
            </a:extLst>
          </p:cNvPr>
          <p:cNvSpPr txBox="1"/>
          <p:nvPr/>
        </p:nvSpPr>
        <p:spPr>
          <a:xfrm>
            <a:off x="533400" y="3810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V </a:t>
            </a:r>
            <a:r>
              <a:rPr lang="bg-BG" sz="4000" b="1" dirty="0">
                <a:latin typeface="+mj-lt"/>
              </a:rPr>
              <a:t>точка</a:t>
            </a: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48C8DDA7-4EFA-0DB7-3BFC-224333A1BC44}"/>
              </a:ext>
            </a:extLst>
          </p:cNvPr>
          <p:cNvSpPr txBox="1"/>
          <p:nvPr/>
        </p:nvSpPr>
        <p:spPr>
          <a:xfrm>
            <a:off x="2514600" y="438834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 err="1"/>
              <a:t>Инстаграм</a:t>
            </a:r>
            <a:r>
              <a:rPr lang="bg-BG" sz="1800" dirty="0"/>
              <a:t> </a:t>
            </a:r>
            <a:r>
              <a:rPr lang="bg-BG" sz="1800" dirty="0" err="1"/>
              <a:t>хаштагове</a:t>
            </a:r>
            <a:r>
              <a:rPr lang="bg-BG" sz="1800" dirty="0"/>
              <a:t>, които ще използва</a:t>
            </a:r>
            <a:r>
              <a:rPr lang="bg-BG" dirty="0"/>
              <a:t>ме</a:t>
            </a:r>
            <a:r>
              <a:rPr lang="bg-BG" sz="1800" dirty="0"/>
              <a:t> в публикациите си</a:t>
            </a:r>
            <a:endParaRPr lang="bg-BG" dirty="0"/>
          </a:p>
        </p:txBody>
      </p:sp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4CC17C9D-4A41-D97E-2068-4C5126A1F580}"/>
              </a:ext>
            </a:extLst>
          </p:cNvPr>
          <p:cNvSpPr txBox="1"/>
          <p:nvPr/>
        </p:nvSpPr>
        <p:spPr>
          <a:xfrm>
            <a:off x="685800" y="1676400"/>
            <a:ext cx="6362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u="none" strike="noStrike" dirty="0">
                <a:effectLst/>
                <a:latin typeface="-apple-system"/>
                <a:hlinkClick r:id="rId2"/>
              </a:rPr>
              <a:t>#recycle</a:t>
            </a:r>
            <a:r>
              <a:rPr lang="en-US" sz="2400" b="0" i="0" dirty="0">
                <a:solidFill>
                  <a:srgbClr val="262626"/>
                </a:solidFill>
                <a:effectLst/>
                <a:latin typeface="-apple-system"/>
              </a:rPr>
              <a:t> </a:t>
            </a:r>
            <a:endParaRPr lang="bg-BG" sz="2400" b="0" i="0" dirty="0">
              <a:solidFill>
                <a:srgbClr val="262626"/>
              </a:solidFill>
              <a:effectLst/>
              <a:latin typeface="-apple-system"/>
            </a:endParaRPr>
          </a:p>
          <a:p>
            <a:r>
              <a:rPr lang="en-US" sz="2400" b="0" i="0" u="none" strike="noStrike" dirty="0">
                <a:effectLst/>
                <a:latin typeface="-apple-system"/>
                <a:hlinkClick r:id="rId3"/>
              </a:rPr>
              <a:t>#paper</a:t>
            </a:r>
            <a:r>
              <a:rPr lang="en-US" sz="2400" b="0" i="0" dirty="0">
                <a:solidFill>
                  <a:srgbClr val="262626"/>
                </a:solidFill>
                <a:effectLst/>
                <a:latin typeface="-apple-system"/>
              </a:rPr>
              <a:t> </a:t>
            </a:r>
            <a:endParaRPr lang="bg-BG" sz="2400" b="0" i="0" dirty="0">
              <a:solidFill>
                <a:srgbClr val="262626"/>
              </a:solidFill>
              <a:effectLst/>
              <a:latin typeface="-apple-system"/>
            </a:endParaRPr>
          </a:p>
          <a:p>
            <a:r>
              <a:rPr lang="en-US" sz="2400" b="0" i="0" u="none" strike="noStrike" dirty="0">
                <a:effectLst/>
                <a:latin typeface="-apple-system"/>
                <a:hlinkClick r:id="rId4"/>
              </a:rPr>
              <a:t>#</a:t>
            </a:r>
            <a:r>
              <a:rPr lang="en-US" sz="2400" b="0" i="0" u="none" strike="noStrike" dirty="0" smtClean="0">
                <a:effectLst/>
                <a:latin typeface="-apple-system"/>
                <a:hlinkClick r:id="rId4"/>
              </a:rPr>
              <a:t>eco</a:t>
            </a:r>
            <a:endParaRPr lang="bg-BG" sz="2400" dirty="0">
              <a:solidFill>
                <a:srgbClr val="262626"/>
              </a:solidFill>
              <a:latin typeface="-apple-system"/>
            </a:endParaRPr>
          </a:p>
          <a:p>
            <a:r>
              <a:rPr lang="en-US" sz="2400" b="0" i="0" u="none" strike="noStrike" dirty="0" smtClean="0">
                <a:effectLst/>
                <a:latin typeface="-apple-system"/>
                <a:hlinkClick r:id="rId5"/>
              </a:rPr>
              <a:t>#charity</a:t>
            </a:r>
            <a:endParaRPr lang="bg-BG" sz="2400" b="0" i="0" u="none" strike="noStrike" dirty="0">
              <a:effectLst/>
              <a:latin typeface="-apple-system"/>
            </a:endParaRPr>
          </a:p>
          <a:p>
            <a:r>
              <a:rPr lang="en-US" sz="2400" b="0" i="0" u="none" strike="noStrike" dirty="0" smtClean="0">
                <a:effectLst/>
                <a:latin typeface="-apple-system"/>
                <a:hlinkClick r:id="rId6"/>
              </a:rPr>
              <a:t>#</a:t>
            </a:r>
            <a:r>
              <a:rPr lang="en-US" sz="2400" b="0" i="0" u="none" strike="noStrike" dirty="0">
                <a:effectLst/>
                <a:latin typeface="-apple-system"/>
                <a:hlinkClick r:id="rId6"/>
              </a:rPr>
              <a:t>art</a:t>
            </a:r>
            <a:endParaRPr lang="bg-BG" sz="2400" b="0" i="0" u="none" strike="noStrike" dirty="0">
              <a:effectLst/>
              <a:latin typeface="-apple-system"/>
            </a:endParaRPr>
          </a:p>
          <a:p>
            <a:r>
              <a:rPr lang="en-US" sz="2400" b="0" i="0" u="none" strike="noStrike" dirty="0" smtClean="0">
                <a:effectLst/>
                <a:latin typeface="-apple-system"/>
                <a:hlinkClick r:id="rId7"/>
              </a:rPr>
              <a:t>#</a:t>
            </a:r>
            <a:r>
              <a:rPr lang="en-US" sz="2400" b="0" i="0" u="none" strike="noStrike" dirty="0">
                <a:effectLst/>
                <a:latin typeface="-apple-system"/>
                <a:hlinkClick r:id="rId7"/>
              </a:rPr>
              <a:t>homemade</a:t>
            </a:r>
            <a:endParaRPr lang="bg-BG" sz="2400" b="0" i="0" u="none" strike="noStrike" dirty="0">
              <a:effectLst/>
              <a:latin typeface="-apple-system"/>
            </a:endParaRPr>
          </a:p>
          <a:p>
            <a:r>
              <a:rPr lang="en-US" sz="2400" b="0" i="0" u="none" strike="noStrike" dirty="0" smtClean="0">
                <a:effectLst/>
                <a:latin typeface="-apple-system"/>
                <a:hlinkClick r:id="rId8"/>
              </a:rPr>
              <a:t>#</a:t>
            </a:r>
            <a:r>
              <a:rPr lang="en-US" sz="2400" b="0" i="0" u="none" strike="noStrike" dirty="0">
                <a:effectLst/>
                <a:latin typeface="-apple-system"/>
                <a:hlinkClick r:id="rId8"/>
              </a:rPr>
              <a:t>ecoart</a:t>
            </a:r>
            <a:endParaRPr lang="bg-BG" sz="2400" b="0" i="0" u="none" strike="noStrike" dirty="0">
              <a:effectLst/>
              <a:latin typeface="-apple-system"/>
            </a:endParaRPr>
          </a:p>
          <a:p>
            <a:r>
              <a:rPr lang="en-US" sz="2400" b="0" i="0" u="none" strike="noStrike" dirty="0" smtClean="0">
                <a:effectLst/>
                <a:latin typeface="-apple-system"/>
                <a:hlinkClick r:id="rId9"/>
              </a:rPr>
              <a:t>#</a:t>
            </a:r>
            <a:r>
              <a:rPr lang="en-US" sz="2400" b="0" i="0" u="none" strike="noStrike" dirty="0">
                <a:effectLst/>
                <a:latin typeface="-apple-system"/>
                <a:hlinkClick r:id="rId9"/>
              </a:rPr>
              <a:t>mladblagotvoritel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9141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49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67991042-7AB2-7D17-7132-85C3214219C0}"/>
              </a:ext>
            </a:extLst>
          </p:cNvPr>
          <p:cNvSpPr txBox="1"/>
          <p:nvPr/>
        </p:nvSpPr>
        <p:spPr>
          <a:xfrm>
            <a:off x="533400" y="381000"/>
            <a:ext cx="198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VI </a:t>
            </a:r>
            <a:r>
              <a:rPr lang="bg-BG" sz="4000" b="1" dirty="0">
                <a:latin typeface="+mj-lt"/>
              </a:rPr>
              <a:t>точка</a:t>
            </a:r>
          </a:p>
        </p:txBody>
      </p:sp>
      <p:sp>
        <p:nvSpPr>
          <p:cNvPr id="5" name="Текстово поле 4">
            <a:extLst>
              <a:ext uri="{FF2B5EF4-FFF2-40B4-BE49-F238E27FC236}">
                <a16:creationId xmlns:a16="http://schemas.microsoft.com/office/drawing/2014/main" id="{4025554C-EDA2-C83E-56F0-5652C151E378}"/>
              </a:ext>
            </a:extLst>
          </p:cNvPr>
          <p:cNvSpPr txBox="1"/>
          <p:nvPr/>
        </p:nvSpPr>
        <p:spPr>
          <a:xfrm>
            <a:off x="496614" y="1953901"/>
            <a:ext cx="331528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/>
              <a:t>Поли </a:t>
            </a:r>
            <a:r>
              <a:rPr lang="bg-BG" sz="2400" dirty="0" smtClean="0"/>
              <a:t>Недкова</a:t>
            </a:r>
            <a:endParaRPr lang="bg-BG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/>
              <a:t>Линк:</a:t>
            </a:r>
            <a:r>
              <a:rPr lang="en-US" sz="2000" dirty="0">
                <a:hlinkClick r:id="rId2"/>
              </a:rPr>
              <a:t>https://www.youtube.com/@</a:t>
            </a:r>
            <a:r>
              <a:rPr lang="en-US" sz="2000" dirty="0" smtClean="0">
                <a:hlinkClick r:id="rId2"/>
              </a:rPr>
              <a:t>pollynedkova4237</a:t>
            </a:r>
            <a:endParaRPr lang="bg-BG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/>
              <a:t>Изабел </a:t>
            </a:r>
            <a:r>
              <a:rPr lang="bg-BG" sz="2400" dirty="0"/>
              <a:t>Овчарова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/>
              <a:t>Линк:</a:t>
            </a:r>
            <a:r>
              <a:rPr lang="en-US" sz="2000" dirty="0">
                <a:hlinkClick r:id="rId3"/>
              </a:rPr>
              <a:t>https://www.youtube.com/@</a:t>
            </a:r>
            <a:r>
              <a:rPr lang="en-US" sz="2000" dirty="0" smtClean="0">
                <a:hlinkClick r:id="rId3"/>
              </a:rPr>
              <a:t>Izabeleqka</a:t>
            </a:r>
            <a:endParaRPr lang="bg-BG" sz="2000" dirty="0" smtClean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/>
              <a:t>Маги </a:t>
            </a:r>
            <a:r>
              <a:rPr lang="bg-BG" sz="2400" dirty="0" smtClean="0"/>
              <a:t>Сан</a:t>
            </a:r>
            <a:endParaRPr lang="bg-BG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/>
              <a:t>Линк:</a:t>
            </a:r>
            <a:r>
              <a:rPr lang="en-US" sz="2000" dirty="0">
                <a:hlinkClick r:id="rId4"/>
              </a:rPr>
              <a:t>https://www.youtube.com/@MagiSanVlog</a:t>
            </a:r>
            <a:endParaRPr lang="bg-BG" sz="2400" dirty="0"/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939AABFA-4A8C-5240-E6B7-43E6827BA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686" y="1562978"/>
            <a:ext cx="3457770" cy="1376052"/>
          </a:xfrm>
          <a:prstGeom prst="rect">
            <a:avLst/>
          </a:prstGeom>
        </p:spPr>
      </p:pic>
      <p:pic>
        <p:nvPicPr>
          <p:cNvPr id="6" name="Картина 5">
            <a:extLst>
              <a:ext uri="{FF2B5EF4-FFF2-40B4-BE49-F238E27FC236}">
                <a16:creationId xmlns:a16="http://schemas.microsoft.com/office/drawing/2014/main" id="{0796DF07-015B-331D-4EB4-BD5E2251C6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3258556"/>
            <a:ext cx="4032739" cy="1237898"/>
          </a:xfrm>
          <a:prstGeom prst="rect">
            <a:avLst/>
          </a:prstGeom>
        </p:spPr>
      </p:pic>
      <p:pic>
        <p:nvPicPr>
          <p:cNvPr id="10" name="Картина 9">
            <a:extLst>
              <a:ext uri="{FF2B5EF4-FFF2-40B4-BE49-F238E27FC236}">
                <a16:creationId xmlns:a16="http://schemas.microsoft.com/office/drawing/2014/main" id="{94147A33-427A-121C-CFE3-54A3C27FD9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4815981"/>
            <a:ext cx="4032739" cy="1312021"/>
          </a:xfrm>
          <a:prstGeom prst="rect">
            <a:avLst/>
          </a:prstGeom>
        </p:spPr>
      </p:pic>
      <p:sp>
        <p:nvSpPr>
          <p:cNvPr id="11" name="Текстово поле 10">
            <a:extLst>
              <a:ext uri="{FF2B5EF4-FFF2-40B4-BE49-F238E27FC236}">
                <a16:creationId xmlns:a16="http://schemas.microsoft.com/office/drawing/2014/main" id="{1C9C536A-0C6B-89F8-E300-1216ACFA6CBD}"/>
              </a:ext>
            </a:extLst>
          </p:cNvPr>
          <p:cNvSpPr txBox="1"/>
          <p:nvPr/>
        </p:nvSpPr>
        <p:spPr>
          <a:xfrm>
            <a:off x="2514600" y="447974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800" dirty="0"/>
              <a:t>Блогове и </a:t>
            </a:r>
            <a:r>
              <a:rPr lang="bg-BG" sz="1800" dirty="0" err="1"/>
              <a:t>влогъри</a:t>
            </a:r>
            <a:r>
              <a:rPr lang="bg-BG" sz="1800" dirty="0"/>
              <a:t>, които бих</a:t>
            </a:r>
            <a:r>
              <a:rPr lang="bg-BG" dirty="0"/>
              <a:t>м</a:t>
            </a:r>
            <a:r>
              <a:rPr lang="bg-BG" sz="1800" dirty="0"/>
              <a:t>е ангажирали да </a:t>
            </a:r>
            <a:r>
              <a:rPr lang="bg-BG" sz="1800" dirty="0" smtClean="0"/>
              <a:t>ни </a:t>
            </a:r>
            <a:r>
              <a:rPr lang="bg-BG" sz="1800" dirty="0"/>
              <a:t>станат „съюзници“ в популяризирането на каузата.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85633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704</Words>
  <Application>Microsoft Office PowerPoint</Application>
  <PresentationFormat>Презентация на цял екран (4:3)</PresentationFormat>
  <Paragraphs>96</Paragraphs>
  <Slides>16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16</vt:i4>
      </vt:variant>
    </vt:vector>
  </HeadingPairs>
  <TitlesOfParts>
    <vt:vector size="22" baseType="lpstr">
      <vt:lpstr>-apple-system</vt:lpstr>
      <vt:lpstr>Arial</vt:lpstr>
      <vt:lpstr>Calibri</vt:lpstr>
      <vt:lpstr>Calibri Light</vt:lpstr>
      <vt:lpstr>Cambria</vt:lpstr>
      <vt:lpstr>Тема на Office</vt:lpstr>
      <vt:lpstr>            Задание Комуникация на каузи </vt:lpstr>
      <vt:lpstr>Презентация на PowerPoint</vt:lpstr>
      <vt:lpstr>Къде бихте могли да популяризирате каузата си?!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Instagram пост</vt:lpstr>
      <vt:lpstr>Instagram пост – вече публикувани</vt:lpstr>
      <vt:lpstr>Facebook пост</vt:lpstr>
      <vt:lpstr>Facebook пост – вече публикувани</vt:lpstr>
      <vt:lpstr>Кой във вашия екип ще отговаря за комуникацията на каузата?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Задание 1</dc:title>
  <dc:creator>Srasheva</dc:creator>
  <cp:lastModifiedBy>USER</cp:lastModifiedBy>
  <cp:revision>18</cp:revision>
  <dcterms:created xsi:type="dcterms:W3CDTF">2006-08-16T00:00:00Z</dcterms:created>
  <dcterms:modified xsi:type="dcterms:W3CDTF">2023-02-12T13:35:02Z</dcterms:modified>
</cp:coreProperties>
</file>