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57" r:id="rId5"/>
    <p:sldId id="260" r:id="rId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8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6641618-33AA-4436-8106-CECD8F966D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0430BD0B-A4D5-427C-B9BD-0C6743F3F9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317436FF-848F-43DC-BA8F-60C0EB496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7CCBAA1D-D9F4-4D8A-B3BE-D42F32C5D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88C618F8-2F65-4A89-9B38-329CE617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87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3ABB7013-5231-4A7A-8E2C-AE0BA9733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вертикален текст 2">
            <a:extLst>
              <a:ext uri="{FF2B5EF4-FFF2-40B4-BE49-F238E27FC236}">
                <a16:creationId xmlns:a16="http://schemas.microsoft.com/office/drawing/2014/main" id="{7EC954C3-AF35-4D8A-9F6C-16536EEB3D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C808077E-8908-4852-AAD2-2F2A27E69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1D4D6E2B-E080-40B4-8E5B-09006977E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91B453E9-92D0-4563-AFF4-E3B29792D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859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>
            <a:extLst>
              <a:ext uri="{FF2B5EF4-FFF2-40B4-BE49-F238E27FC236}">
                <a16:creationId xmlns:a16="http://schemas.microsoft.com/office/drawing/2014/main" id="{7DA67BFD-1C28-4D0E-A379-9D69CA1D4D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вертикален текст 2">
            <a:extLst>
              <a:ext uri="{FF2B5EF4-FFF2-40B4-BE49-F238E27FC236}">
                <a16:creationId xmlns:a16="http://schemas.microsoft.com/office/drawing/2014/main" id="{7E584AF3-4E62-4D9C-BDB8-B59B91E6ED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39479075-2702-41D5-9069-B1F2DB2CB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9FADEDB4-1C34-4B6A-9E46-9BB352CD7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061C6918-44BA-4F95-AE53-E28C23479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60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E211FBC1-0B93-4CF4-877D-C5B3291C2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F53FDFAE-D852-47F1-991F-B211BB7CA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86C02F55-C03F-4F5E-8639-7DBB78FAB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8F4C0DBC-26A1-47D6-BD00-2A78586F2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2BA054CB-8E40-4D0F-8928-819A4F851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690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1B967F3-8A7E-4346-A82C-E4474DA2D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311B41A8-3170-444A-9C1E-E96CD4F7BE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50462C6C-89CD-40EB-960E-7B52CB26F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CC3A72B2-B018-457C-821F-AF0B1FB14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4F405D1E-C05D-4B5C-BA96-7FAB11E24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017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4D95E02-32C1-4522-BBD6-34F6C5D73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40816C11-B76A-4B96-B8C2-27CBC815AD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съдържание 3">
            <a:extLst>
              <a:ext uri="{FF2B5EF4-FFF2-40B4-BE49-F238E27FC236}">
                <a16:creationId xmlns:a16="http://schemas.microsoft.com/office/drawing/2014/main" id="{28BD3146-464D-4074-B4A2-9849CCA7D5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BB2BF17C-3ADF-4627-B9C8-A169E213C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7A47B76C-5019-4EA3-826D-F46EA4E4B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6CD7F449-45E6-4D77-A98D-1BA98E92A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02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2D4F2D0-4F44-4FA8-A4E6-FD0D69A96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C37D0AD4-0585-48ED-B988-12A3366F2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>
            <a:extLst>
              <a:ext uri="{FF2B5EF4-FFF2-40B4-BE49-F238E27FC236}">
                <a16:creationId xmlns:a16="http://schemas.microsoft.com/office/drawing/2014/main" id="{CF3985BF-32C7-4B05-A94F-BF91588996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Текстов контейнер 4">
            <a:extLst>
              <a:ext uri="{FF2B5EF4-FFF2-40B4-BE49-F238E27FC236}">
                <a16:creationId xmlns:a16="http://schemas.microsoft.com/office/drawing/2014/main" id="{4A7EEA84-96EB-472D-B6F0-6CA714C492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>
            <a:extLst>
              <a:ext uri="{FF2B5EF4-FFF2-40B4-BE49-F238E27FC236}">
                <a16:creationId xmlns:a16="http://schemas.microsoft.com/office/drawing/2014/main" id="{8AFB309A-8868-4C76-82BC-487B1A17A0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7" name="Контейнер за дата 6">
            <a:extLst>
              <a:ext uri="{FF2B5EF4-FFF2-40B4-BE49-F238E27FC236}">
                <a16:creationId xmlns:a16="http://schemas.microsoft.com/office/drawing/2014/main" id="{AE135C5D-2B49-40EA-B6CA-D3DC0BE8A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8" name="Контейнер за долния колонтитул 7">
            <a:extLst>
              <a:ext uri="{FF2B5EF4-FFF2-40B4-BE49-F238E27FC236}">
                <a16:creationId xmlns:a16="http://schemas.microsoft.com/office/drawing/2014/main" id="{B33FD01E-6326-49E5-B212-55E8EDCB7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Контейнер за номер на слайда 8">
            <a:extLst>
              <a:ext uri="{FF2B5EF4-FFF2-40B4-BE49-F238E27FC236}">
                <a16:creationId xmlns:a16="http://schemas.microsoft.com/office/drawing/2014/main" id="{8B20C54F-54D7-465E-A9C9-7800AFB0C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28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344C4086-63AD-43E2-9163-24F2B8628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дата 2">
            <a:extLst>
              <a:ext uri="{FF2B5EF4-FFF2-40B4-BE49-F238E27FC236}">
                <a16:creationId xmlns:a16="http://schemas.microsoft.com/office/drawing/2014/main" id="{255719AF-7E2B-4A67-B341-DF4977D15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4" name="Контейнер за долния колонтитул 3">
            <a:extLst>
              <a:ext uri="{FF2B5EF4-FFF2-40B4-BE49-F238E27FC236}">
                <a16:creationId xmlns:a16="http://schemas.microsoft.com/office/drawing/2014/main" id="{CD72A98A-8E7C-4ABD-B937-5C873AFAE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Контейнер за номер на слайда 4">
            <a:extLst>
              <a:ext uri="{FF2B5EF4-FFF2-40B4-BE49-F238E27FC236}">
                <a16:creationId xmlns:a16="http://schemas.microsoft.com/office/drawing/2014/main" id="{3F571F94-9A8C-4284-80C4-FA1446B0E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21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>
            <a:extLst>
              <a:ext uri="{FF2B5EF4-FFF2-40B4-BE49-F238E27FC236}">
                <a16:creationId xmlns:a16="http://schemas.microsoft.com/office/drawing/2014/main" id="{61529E80-49BC-4C2D-A0AE-83B559D94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3" name="Контейнер за долния колонтитул 2">
            <a:extLst>
              <a:ext uri="{FF2B5EF4-FFF2-40B4-BE49-F238E27FC236}">
                <a16:creationId xmlns:a16="http://schemas.microsoft.com/office/drawing/2014/main" id="{DB035AEF-E8C0-4395-A076-27F531155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Контейнер за номер на слайда 3">
            <a:extLst>
              <a:ext uri="{FF2B5EF4-FFF2-40B4-BE49-F238E27FC236}">
                <a16:creationId xmlns:a16="http://schemas.microsoft.com/office/drawing/2014/main" id="{DC5B640F-2F57-4653-8A15-FEBDD020E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487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1C2C2C3-5304-483D-AF6D-03F5459D7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BD758137-DABA-40FD-9FBD-DDA42D94B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Текстов контейнер 3">
            <a:extLst>
              <a:ext uri="{FF2B5EF4-FFF2-40B4-BE49-F238E27FC236}">
                <a16:creationId xmlns:a16="http://schemas.microsoft.com/office/drawing/2014/main" id="{681E313E-90FC-464A-A0C8-7D3DE70EA1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F8E2FF91-3454-4933-9ED7-158004149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76CAEF39-5E51-4778-B2D3-B1A9AE01F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94711ABA-B3DF-4248-BE5A-CF380D909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28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F1D83E4A-1182-4BB1-89B2-8C96CB2EA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картина 2">
            <a:extLst>
              <a:ext uri="{FF2B5EF4-FFF2-40B4-BE49-F238E27FC236}">
                <a16:creationId xmlns:a16="http://schemas.microsoft.com/office/drawing/2014/main" id="{5D011972-BCF4-4CAD-90CE-7EF39951AC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bg-BG"/>
          </a:p>
        </p:txBody>
      </p:sp>
      <p:sp>
        <p:nvSpPr>
          <p:cNvPr id="4" name="Текстов контейнер 3">
            <a:extLst>
              <a:ext uri="{FF2B5EF4-FFF2-40B4-BE49-F238E27FC236}">
                <a16:creationId xmlns:a16="http://schemas.microsoft.com/office/drawing/2014/main" id="{290C8C28-E79D-4823-AC86-67C1F59BCF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EF9938E8-EC0E-49BA-851B-881BEBCC3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49338220-AD59-4BA9-A530-B65BCB93A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12683788-97F6-4542-8912-C08523E34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5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>
            <a:extLst>
              <a:ext uri="{FF2B5EF4-FFF2-40B4-BE49-F238E27FC236}">
                <a16:creationId xmlns:a16="http://schemas.microsoft.com/office/drawing/2014/main" id="{C2FDFC41-1FC4-4B43-99CE-F077A695A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9B98C642-7AC4-4D8F-A94F-120068F72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FD464CE1-62AA-4E9A-8CF9-5208AB0D3E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A6F7E07E-C5FD-463A-9ECF-03502E3BEC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3A29C520-962C-4351-890F-830675A8C1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6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Ransinghe.Omee" TargetMode="External"/><Relationship Id="rId7" Type="http://schemas.openxmlformats.org/officeDocument/2006/relationships/hyperlink" Target="https://www.facebook.com/ceylonproject.net" TargetMode="External"/><Relationship Id="rId2" Type="http://schemas.openxmlformats.org/officeDocument/2006/relationships/hyperlink" Target="https://www.facebook.com/bilyana.todorova.923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@allegrastudia" TargetMode="External"/><Relationship Id="rId5" Type="http://schemas.openxmlformats.org/officeDocument/2006/relationships/hyperlink" Target="https://www.facebook.com/AllegraStudia" TargetMode="External"/><Relationship Id="rId4" Type="http://schemas.openxmlformats.org/officeDocument/2006/relationships/hyperlink" Target="https://www.facebook.com/blagotvoritel.or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8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49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123209"/>
            <a:ext cx="7924800" cy="2611582"/>
          </a:xfrm>
        </p:spPr>
        <p:txBody>
          <a:bodyPr>
            <a:normAutofit fontScale="90000"/>
          </a:bodyPr>
          <a:lstStyle/>
          <a:p>
            <a:br>
              <a:rPr lang="bg-BG" sz="4800" dirty="0"/>
            </a:br>
            <a:br>
              <a:rPr lang="bg-BG" sz="4800" dirty="0"/>
            </a:br>
            <a:br>
              <a:rPr lang="bg-BG" sz="4800" dirty="0"/>
            </a:br>
            <a:br>
              <a:rPr lang="bg-BG" sz="4800" dirty="0"/>
            </a:br>
            <a:br>
              <a:rPr lang="bg-BG" sz="4800" dirty="0"/>
            </a:br>
            <a:br>
              <a:rPr lang="bg-BG" sz="4800" dirty="0"/>
            </a:br>
            <a:br>
              <a:rPr lang="bg-BG" sz="4800" dirty="0"/>
            </a:br>
            <a:br>
              <a:rPr lang="bg-BG" sz="4800" dirty="0"/>
            </a:br>
            <a:br>
              <a:rPr lang="bg-BG" sz="4800" dirty="0"/>
            </a:br>
            <a:br>
              <a:rPr lang="bg-BG" sz="4800" dirty="0"/>
            </a:br>
            <a:br>
              <a:rPr lang="bg-BG" sz="4800" dirty="0"/>
            </a:br>
            <a:br>
              <a:rPr lang="bg-BG" sz="4800" dirty="0"/>
            </a:br>
            <a:r>
              <a:rPr lang="bg-BG" sz="4800" dirty="0"/>
              <a:t>Задание</a:t>
            </a:r>
            <a:br>
              <a:rPr lang="bg-BG" sz="4800" dirty="0"/>
            </a:br>
            <a:r>
              <a:rPr lang="bg-BG" sz="4800" b="1" dirty="0"/>
              <a:t>Комуникация на каузи</a:t>
            </a:r>
            <a:br>
              <a:rPr lang="bg-BG" sz="4800" b="1" dirty="0"/>
            </a:br>
            <a:endParaRPr lang="bg-BG" sz="4800" dirty="0"/>
          </a:p>
        </p:txBody>
      </p:sp>
      <p:pic>
        <p:nvPicPr>
          <p:cNvPr id="4" name="Картина 3">
            <a:extLst>
              <a:ext uri="{FF2B5EF4-FFF2-40B4-BE49-F238E27FC236}">
                <a16:creationId xmlns:a16="http://schemas.microsoft.com/office/drawing/2014/main" id="{CD76D405-0903-4B01-9B21-9185F38F1F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" y="228600"/>
            <a:ext cx="8406677" cy="183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634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75000"/>
              </a:schemeClr>
            </a:gs>
            <a:gs pos="54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Къде бихте могли да популяризирате каузата си?!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1752600"/>
            <a:ext cx="8153400" cy="5257800"/>
          </a:xfrm>
        </p:spPr>
        <p:txBody>
          <a:bodyPr>
            <a:normAutofit fontScale="85000" lnSpcReduction="20000"/>
          </a:bodyPr>
          <a:lstStyle/>
          <a:p>
            <a:r>
              <a:rPr lang="bg-BG" sz="2000" dirty="0"/>
              <a:t>Направете проучване и избройте в списък и линкове канали, в които е възможно каузата Ви да се популяризира.</a:t>
            </a:r>
          </a:p>
          <a:p>
            <a:r>
              <a:rPr lang="bg-BG" sz="2000" dirty="0"/>
              <a:t>Фейсбук на Биляна Тодорова – </a:t>
            </a:r>
            <a:r>
              <a:rPr lang="en-GB" sz="2000" dirty="0">
                <a:hlinkClick r:id="rId2"/>
              </a:rPr>
              <a:t>https://www.facebook.com/bilyana.todorova.9231</a:t>
            </a:r>
            <a:endParaRPr lang="bg-BG" sz="2000" dirty="0"/>
          </a:p>
          <a:p>
            <a:r>
              <a:rPr lang="bg-BG" sz="2000" dirty="0"/>
              <a:t>Фейсбук на Оми </a:t>
            </a:r>
            <a:r>
              <a:rPr lang="bg-BG" sz="2000" dirty="0" err="1"/>
              <a:t>Ранасинге</a:t>
            </a:r>
            <a:r>
              <a:rPr lang="bg-BG" sz="2000" dirty="0"/>
              <a:t> - </a:t>
            </a:r>
            <a:r>
              <a:rPr lang="en-GB" sz="2000" dirty="0">
                <a:hlinkClick r:id="rId3"/>
              </a:rPr>
              <a:t>https://www.facebook.com/Ransinghe.Omee</a:t>
            </a:r>
            <a:endParaRPr lang="bg-BG" sz="2000" dirty="0"/>
          </a:p>
          <a:p>
            <a:r>
              <a:rPr lang="bg-BG" sz="2000" dirty="0"/>
              <a:t>Фейсбук на </a:t>
            </a:r>
            <a:r>
              <a:rPr lang="bg-BG" sz="2000" dirty="0" err="1"/>
              <a:t>фондация“Благотворител</a:t>
            </a:r>
            <a:r>
              <a:rPr lang="bg-BG" sz="2000" dirty="0"/>
              <a:t>“ – </a:t>
            </a:r>
            <a:r>
              <a:rPr lang="en-GB" sz="2000" dirty="0">
                <a:hlinkClick r:id="rId4"/>
              </a:rPr>
              <a:t>https://www.facebook.com/blagotvoritel.org</a:t>
            </a:r>
            <a:endParaRPr lang="bg-BG" sz="2000" dirty="0"/>
          </a:p>
          <a:p>
            <a:r>
              <a:rPr lang="bg-BG" sz="2000" dirty="0"/>
              <a:t>Фейсбук на ДЮССИ </a:t>
            </a:r>
            <a:r>
              <a:rPr lang="bg-BG" sz="2000" dirty="0" err="1"/>
              <a:t>Аллегра</a:t>
            </a:r>
            <a:r>
              <a:rPr lang="bg-BG" sz="2000" dirty="0"/>
              <a:t> – </a:t>
            </a:r>
            <a:r>
              <a:rPr lang="en-GB" sz="2000" dirty="0">
                <a:hlinkClick r:id="rId5"/>
              </a:rPr>
              <a:t>https://www.facebook.com/AllegraStudia</a:t>
            </a:r>
            <a:endParaRPr lang="bg-BG" sz="2000" dirty="0"/>
          </a:p>
          <a:p>
            <a:r>
              <a:rPr lang="bg-BG" sz="2000" dirty="0"/>
              <a:t>Ю-</a:t>
            </a:r>
            <a:r>
              <a:rPr lang="bg-BG" sz="2000" dirty="0" err="1"/>
              <a:t>туб</a:t>
            </a:r>
            <a:r>
              <a:rPr lang="bg-BG" sz="2000" dirty="0"/>
              <a:t> канал на ДЮССИ </a:t>
            </a:r>
            <a:r>
              <a:rPr lang="bg-BG" sz="2000" dirty="0" err="1"/>
              <a:t>Аллегра</a:t>
            </a:r>
            <a:r>
              <a:rPr lang="bg-BG" sz="2000" dirty="0"/>
              <a:t> –  </a:t>
            </a:r>
            <a:r>
              <a:rPr lang="en-GB" sz="2000" dirty="0">
                <a:hlinkClick r:id="rId6"/>
              </a:rPr>
              <a:t>https://www.youtube.com/@allegrastudia</a:t>
            </a:r>
            <a:endParaRPr lang="bg-BG" sz="2000" dirty="0"/>
          </a:p>
          <a:p>
            <a:r>
              <a:rPr lang="bg-BG" sz="2000" dirty="0"/>
              <a:t>Фейсбук на фондация Цейлон </a:t>
            </a:r>
            <a:r>
              <a:rPr lang="bg-BG" sz="2000" dirty="0" err="1"/>
              <a:t>прожект</a:t>
            </a:r>
            <a:r>
              <a:rPr lang="bg-BG" sz="2000" dirty="0"/>
              <a:t> интернационал- </a:t>
            </a:r>
            <a:r>
              <a:rPr lang="en-GB" sz="2000" dirty="0">
                <a:hlinkClick r:id="rId7"/>
              </a:rPr>
              <a:t>https://www.facebook.com/ceylonproject.net</a:t>
            </a:r>
            <a:endParaRPr lang="bg-BG" sz="2000" dirty="0"/>
          </a:p>
          <a:p>
            <a:r>
              <a:rPr lang="bg-BG" sz="2000" dirty="0"/>
              <a:t>Радио, телевизия… конкретни предавания и водещи?</a:t>
            </a:r>
          </a:p>
          <a:p>
            <a:r>
              <a:rPr lang="bg-BG" sz="2000" dirty="0"/>
              <a:t>ТВ Стара Загора, радио Стара Загора</a:t>
            </a:r>
          </a:p>
          <a:p>
            <a:r>
              <a:rPr lang="bg-BG" sz="2000" dirty="0" err="1"/>
              <a:t>Фейсбук</a:t>
            </a:r>
            <a:r>
              <a:rPr lang="bg-BG" sz="2000" dirty="0"/>
              <a:t> групи, в които хората се вълнуват от подобни каузи</a:t>
            </a:r>
          </a:p>
          <a:p>
            <a:r>
              <a:rPr lang="bg-BG" sz="2000" dirty="0" err="1"/>
              <a:t>Инстаграм</a:t>
            </a:r>
            <a:r>
              <a:rPr lang="bg-BG" sz="2000" dirty="0"/>
              <a:t> </a:t>
            </a:r>
            <a:r>
              <a:rPr lang="bg-BG" sz="2000" dirty="0" err="1"/>
              <a:t>хаштагове</a:t>
            </a:r>
            <a:r>
              <a:rPr lang="bg-BG" sz="2000" dirty="0"/>
              <a:t>, които ще използвате в публикациите си.</a:t>
            </a:r>
          </a:p>
          <a:p>
            <a:r>
              <a:rPr lang="bg-BG" sz="2000" dirty="0" err="1"/>
              <a:t>Блогове</a:t>
            </a:r>
            <a:r>
              <a:rPr lang="bg-BG" sz="2000" dirty="0"/>
              <a:t> и </a:t>
            </a:r>
            <a:r>
              <a:rPr lang="bg-BG" sz="2000" dirty="0" err="1"/>
              <a:t>влогъри</a:t>
            </a:r>
            <a:r>
              <a:rPr lang="bg-BG" sz="2000" dirty="0"/>
              <a:t>, които бихте ангажирали да ви станат „</a:t>
            </a:r>
            <a:r>
              <a:rPr lang="bg-BG" sz="2000" dirty="0" err="1"/>
              <a:t>съюзници</a:t>
            </a:r>
            <a:r>
              <a:rPr lang="bg-BG" sz="2000" dirty="0"/>
              <a:t>“ в популяризирането на каузата.</a:t>
            </a:r>
          </a:p>
          <a:p>
            <a:r>
              <a:rPr lang="bg-BG" sz="2000" dirty="0"/>
              <a:t>Известна личност, на която бихте писали с молба за съдействие за популяризация?</a:t>
            </a:r>
          </a:p>
          <a:p>
            <a:r>
              <a:rPr lang="bg-BG" sz="2000" dirty="0"/>
              <a:t>Институции – община, читалище, други… от които зависи развитието на каузата ви.</a:t>
            </a:r>
          </a:p>
          <a:p>
            <a:r>
              <a:rPr lang="bg-BG" sz="2000" dirty="0"/>
              <a:t>Фондация, Цейлон </a:t>
            </a:r>
            <a:r>
              <a:rPr lang="bg-BG" sz="2000" dirty="0" err="1"/>
              <a:t>Прожект</a:t>
            </a:r>
            <a:r>
              <a:rPr lang="bg-BG" sz="2000" dirty="0"/>
              <a:t> Интернационал, СНЦ ДЮССИ </a:t>
            </a:r>
            <a:r>
              <a:rPr lang="bg-BG" sz="2000" dirty="0" err="1"/>
              <a:t>Аллегра</a:t>
            </a:r>
            <a:endParaRPr lang="en-US" sz="2000" dirty="0"/>
          </a:p>
          <a:p>
            <a:pPr marL="114300" indent="0">
              <a:buNone/>
            </a:pPr>
            <a:r>
              <a:rPr lang="en-US" sz="2000" dirty="0"/>
              <a:t>*</a:t>
            </a:r>
            <a:r>
              <a:rPr lang="bg-BG" sz="2000" dirty="0"/>
              <a:t>Не е нужно да пишете по всяка точка. Но помислете кои канали за комуникация са релевантни за вашата кауза.</a:t>
            </a:r>
          </a:p>
        </p:txBody>
      </p:sp>
    </p:spTree>
    <p:extLst>
      <p:ext uri="{BB962C8B-B14F-4D97-AF65-F5344CB8AC3E}">
        <p14:creationId xmlns:p14="http://schemas.microsoft.com/office/powerpoint/2010/main" val="961293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9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297" y="502020"/>
            <a:ext cx="3992787" cy="1642970"/>
          </a:xfrm>
        </p:spPr>
        <p:txBody>
          <a:bodyPr anchor="b">
            <a:normAutofit/>
          </a:bodyPr>
          <a:lstStyle/>
          <a:p>
            <a:r>
              <a:rPr lang="en-US" sz="3500" dirty="0"/>
              <a:t>Instagram </a:t>
            </a:r>
            <a:r>
              <a:rPr lang="bg-BG" sz="3500" dirty="0"/>
              <a:t>пост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692" y="2405894"/>
            <a:ext cx="3986392" cy="3535083"/>
          </a:xfrm>
        </p:spPr>
        <p:txBody>
          <a:bodyPr anchor="t">
            <a:normAutofit/>
          </a:bodyPr>
          <a:lstStyle/>
          <a:p>
            <a:r>
              <a:rPr lang="bg-BG" sz="1700"/>
              <a:t>Моля да помислете как би изглеждал един пост за вашата кауза в Инстаграм.</a:t>
            </a:r>
          </a:p>
          <a:p>
            <a:r>
              <a:rPr lang="bg-BG" sz="1700"/>
              <a:t>Създайте текст, ако нямате реално случващи се неща, фантазирайте </a:t>
            </a:r>
            <a:r>
              <a:rPr lang="bg-BG" sz="1700">
                <a:sym typeface="Wingdings" pitchFamily="2" charset="2"/>
              </a:rPr>
              <a:t> Няма да го публикуваме наистина.</a:t>
            </a:r>
          </a:p>
          <a:p>
            <a:r>
              <a:rPr lang="bg-BG" sz="1700">
                <a:sym typeface="Wingdings" pitchFamily="2" charset="2"/>
              </a:rPr>
              <a:t>Изберете изображение – снимка или графична визия, отговаряща и допълваща текста.</a:t>
            </a:r>
          </a:p>
          <a:p>
            <a:r>
              <a:rPr lang="bg-BG" sz="1700">
                <a:sym typeface="Wingdings" pitchFamily="2" charset="2"/>
              </a:rPr>
              <a:t>Добавете отговарящи и подсилващи </a:t>
            </a:r>
            <a:r>
              <a:rPr lang="en-US" sz="1700">
                <a:sym typeface="Wingdings" pitchFamily="2" charset="2"/>
              </a:rPr>
              <a:t># # # </a:t>
            </a:r>
            <a:r>
              <a:rPr lang="bg-BG" sz="1700">
                <a:sym typeface="Wingdings" pitchFamily="2" charset="2"/>
              </a:rPr>
              <a:t></a:t>
            </a:r>
            <a:endParaRPr lang="bg-BG" sz="17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2499" y="-5"/>
            <a:ext cx="306939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2499" y="-2"/>
            <a:ext cx="306939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2499" y="-22"/>
            <a:ext cx="3051501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2499" y="-10"/>
            <a:ext cx="2708601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7038724E-8700-0C9D-D7B3-2A88F39A80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609601"/>
            <a:ext cx="3191947" cy="5371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940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3938487" cy="1807305"/>
          </a:xfrm>
        </p:spPr>
        <p:txBody>
          <a:bodyPr>
            <a:normAutofit/>
          </a:bodyPr>
          <a:lstStyle/>
          <a:p>
            <a:r>
              <a:rPr lang="en-US" dirty="0"/>
              <a:t>Facebook </a:t>
            </a:r>
            <a:r>
              <a:rPr lang="bg-BG" dirty="0"/>
              <a:t>пост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33297"/>
            <a:ext cx="3464715" cy="3843666"/>
          </a:xfrm>
        </p:spPr>
        <p:txBody>
          <a:bodyPr>
            <a:normAutofit/>
          </a:bodyPr>
          <a:lstStyle/>
          <a:p>
            <a:endParaRPr lang="bg-BG" sz="12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bg-BG" sz="1400" dirty="0"/>
              <a:t>Здравейте, приятели! Представям ви моя нов проект: </a:t>
            </a:r>
            <a:r>
              <a:rPr lang="bg-BG" sz="1400" b="1" dirty="0"/>
              <a:t>„Катерина мома по света“. </a:t>
            </a:r>
            <a:r>
              <a:rPr lang="bg-BG" sz="1400" dirty="0"/>
              <a:t>С моя приятел Оми </a:t>
            </a:r>
            <a:r>
              <a:rPr lang="bg-BG" sz="1400" dirty="0" err="1"/>
              <a:t>Ранасинге</a:t>
            </a:r>
            <a:r>
              <a:rPr lang="bg-BG" sz="1400" dirty="0"/>
              <a:t>, рапър от Шри Ланка ще ви изпеем песента „Катерино моме“ по един различен и интересен начин. Ще се радвам, ако тази прекрасна песен докосне сърцата на много хора. Искам да достигне и до децата от Шри Ланка за да чуят българска фолклорна песен, да видят красивата българска природа и така да опознаят моята прекрасна страна България. </a:t>
            </a:r>
          </a:p>
          <a:p>
            <a:pPr marL="0" indent="0">
              <a:buNone/>
            </a:pPr>
            <a:r>
              <a:rPr lang="bg-BG" sz="1400" dirty="0"/>
              <a:t>Подкрепете ме в моята кауза! </a:t>
            </a:r>
            <a:r>
              <a:rPr lang="en-GB" sz="1400" dirty="0">
                <a:effectLst/>
              </a:rPr>
              <a:t>🙂 </a:t>
            </a:r>
            <a:r>
              <a:rPr lang="bg-BG" sz="1400" dirty="0"/>
              <a:t>Благодаря ви!</a:t>
            </a:r>
            <a:r>
              <a:rPr lang="en-GB" sz="1400" dirty="0">
                <a:effectLst/>
              </a:rPr>
              <a:t> ❤️</a:t>
            </a:r>
            <a:endParaRPr lang="bg-BG" sz="1400" dirty="0">
              <a:effectLst/>
            </a:endParaRPr>
          </a:p>
          <a:p>
            <a:endParaRPr lang="bg-BG" sz="1200" dirty="0"/>
          </a:p>
        </p:txBody>
      </p:sp>
      <p:pic>
        <p:nvPicPr>
          <p:cNvPr id="4" name="Picture 2" descr="Няма налично описание.">
            <a:extLst>
              <a:ext uri="{FF2B5EF4-FFF2-40B4-BE49-F238E27FC236}">
                <a16:creationId xmlns:a16="http://schemas.microsoft.com/office/drawing/2014/main" id="{DE403A11-81F1-42DE-EEEE-17F9B160EB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93"/>
          <a:stretch/>
        </p:blipFill>
        <p:spPr bwMode="auto">
          <a:xfrm>
            <a:off x="4671911" y="10"/>
            <a:ext cx="4472089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2951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75000"/>
              </a:schemeClr>
            </a:gs>
            <a:gs pos="44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886700" cy="1325563"/>
          </a:xfrm>
        </p:spPr>
        <p:txBody>
          <a:bodyPr/>
          <a:lstStyle/>
          <a:p>
            <a:r>
              <a:rPr lang="bg-BG" sz="4000" dirty="0"/>
              <a:t>Кой във вашия екип ще отговаря за комуникацията на каузата?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/>
              <a:t>Представете кой/кои членове на екипа ще се занимават с комуникация на каузата? Биляна Тодорова Тодорова</a:t>
            </a:r>
          </a:p>
          <a:p>
            <a:endParaRPr lang="bg-BG" dirty="0"/>
          </a:p>
          <a:p>
            <a:r>
              <a:rPr lang="bg-BG" dirty="0"/>
              <a:t>Длъжността Мениджър комуникации в нашия екип заема:</a:t>
            </a:r>
          </a:p>
          <a:p>
            <a:pPr marL="0" indent="0">
              <a:buNone/>
            </a:pPr>
            <a:r>
              <a:rPr lang="bg-BG" dirty="0"/>
              <a:t>    Биляна Тодорова </a:t>
            </a:r>
            <a:r>
              <a:rPr lang="bg-BG" dirty="0" err="1"/>
              <a:t>Тодорова</a:t>
            </a:r>
            <a:endParaRPr lang="en-US" dirty="0"/>
          </a:p>
          <a:p>
            <a:endParaRPr lang="en-US" dirty="0"/>
          </a:p>
          <a:p>
            <a:r>
              <a:rPr lang="bg-BG" dirty="0"/>
              <a:t>Задачите на този човек от екипа ще бъде да комуникира каузата както в публичното пространство, така и да извършва </a:t>
            </a:r>
            <a:r>
              <a:rPr lang="bg-BG" dirty="0" err="1"/>
              <a:t>вътреекипна</a:t>
            </a:r>
            <a:r>
              <a:rPr lang="bg-BG" dirty="0"/>
              <a:t> комуникация с членовете. Предаване на информацията какво се случва с проекта към екипа на фондация Благотворител. </a:t>
            </a:r>
          </a:p>
          <a:p>
            <a:r>
              <a:rPr lang="bg-BG" dirty="0"/>
              <a:t>Изпращане на текстове и снимки за публикации към фондацията. </a:t>
            </a:r>
          </a:p>
        </p:txBody>
      </p:sp>
    </p:spTree>
    <p:extLst>
      <p:ext uri="{BB962C8B-B14F-4D97-AF65-F5344CB8AC3E}">
        <p14:creationId xmlns:p14="http://schemas.microsoft.com/office/powerpoint/2010/main" val="23291778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</TotalTime>
  <Words>503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на Office</vt:lpstr>
      <vt:lpstr>            Задание Комуникация на каузи </vt:lpstr>
      <vt:lpstr>Къде бихте могли да популяризирате каузата си?!</vt:lpstr>
      <vt:lpstr>Instagram пост </vt:lpstr>
      <vt:lpstr>Facebook пост</vt:lpstr>
      <vt:lpstr>Кой във вашия екип ще отговаря за комуникацията на каузата?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1</dc:title>
  <dc:creator>Srasheva</dc:creator>
  <cp:lastModifiedBy>Стоян Стоянов</cp:lastModifiedBy>
  <cp:revision>15</cp:revision>
  <dcterms:created xsi:type="dcterms:W3CDTF">2006-08-16T00:00:00Z</dcterms:created>
  <dcterms:modified xsi:type="dcterms:W3CDTF">2023-02-12T20:47:56Z</dcterms:modified>
</cp:coreProperties>
</file>