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6" r:id="rId4"/>
    <p:sldId id="267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4124325"/>
            <a:ext cx="5295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tree, outdoor, human face&#10;&#10;Description automatically generated">
            <a:extLst>
              <a:ext uri="{FF2B5EF4-FFF2-40B4-BE49-F238E27FC236}">
                <a16:creationId xmlns:a16="http://schemas.microsoft.com/office/drawing/2014/main" id="{EBC9E389-4436-175D-3310-C07CBAE77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" b="23468"/>
          <a:stretch/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Биляна Тодорова </a:t>
            </a:r>
          </a:p>
          <a:p>
            <a:pPr algn="ctr"/>
            <a:endParaRPr 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ученичка от ГПЧЕ „Ромен Ролан“</a:t>
            </a:r>
            <a:b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</a:br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гр. Стара Загора</a:t>
            </a:r>
            <a:b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</a:br>
            <a:endParaRPr 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 Ментор: </a:t>
            </a:r>
          </a:p>
          <a:p>
            <a:pPr algn="ctr"/>
            <a:r>
              <a:rPr 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entury Gothic" pitchFamily="34" charset="0"/>
              </a:rPr>
              <a:t>Оми Ранасинха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14282" y="0"/>
            <a:ext cx="8429684" cy="1500174"/>
          </a:xfrm>
        </p:spPr>
        <p:txBody>
          <a:bodyPr>
            <a:normAutofit/>
          </a:bodyPr>
          <a:lstStyle/>
          <a:p>
            <a:r>
              <a:rPr lang="bg-BG" sz="3600" b="0" dirty="0">
                <a:effectLst/>
                <a:latin typeface="Century Gothic" pitchFamily="34" charset="0"/>
              </a:rPr>
              <a:t>ПРОЕКТ </a:t>
            </a:r>
            <a:br>
              <a:rPr lang="bg-BG" sz="3600" b="0" dirty="0">
                <a:effectLst/>
                <a:latin typeface="Century Gothic" pitchFamily="34" charset="0"/>
              </a:rPr>
            </a:br>
            <a:r>
              <a:rPr lang="bg-BG" sz="3600" b="0" dirty="0">
                <a:effectLst/>
                <a:latin typeface="Century Gothic" pitchFamily="34" charset="0"/>
              </a:rPr>
              <a:t>“КАТЕРИНА МОМА ПО СВЕТА”</a:t>
            </a:r>
            <a:endParaRPr lang="it-IT" sz="3600" b="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34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001056" cy="2105043"/>
          </a:xfrm>
        </p:spPr>
        <p:txBody>
          <a:bodyPr anchor="ctr">
            <a:normAutofit/>
          </a:bodyPr>
          <a:lstStyle/>
          <a:p>
            <a:pPr algn="just"/>
            <a:r>
              <a:rPr lang="bg-BG" sz="3100" b="0" dirty="0">
                <a:latin typeface="Century Gothic" pitchFamily="34" charset="0"/>
              </a:rPr>
              <a:t>        </a:t>
            </a:r>
            <a:r>
              <a:rPr lang="bg-BG" sz="3200" b="0" dirty="0">
                <a:effectLst/>
                <a:latin typeface="Century Gothic" pitchFamily="34" charset="0"/>
              </a:rPr>
              <a:t>ДЕЛАТА ГОВОРЯТ НАЙ-ДОБРЕ</a:t>
            </a:r>
          </a:p>
        </p:txBody>
      </p:sp>
      <p:pic>
        <p:nvPicPr>
          <p:cNvPr id="5" name="Picture 4" descr="A person sitting at a desk with a keyboard and a guitar&#10;&#10;Description automatically generated with low confidence">
            <a:extLst>
              <a:ext uri="{FF2B5EF4-FFF2-40B4-BE49-F238E27FC236}">
                <a16:creationId xmlns:a16="http://schemas.microsoft.com/office/drawing/2014/main" id="{B92F195C-D1D1-496A-C88E-DAECEA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4" b="1602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1643042" y="414338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357158" y="4214818"/>
            <a:ext cx="8429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entury Gothic" pitchFamily="34" charset="0"/>
            </a:endParaRPr>
          </a:p>
          <a:p>
            <a:pPr algn="just"/>
            <a:r>
              <a:rPr lang="bg-BG" dirty="0">
                <a:latin typeface="Century Gothic" pitchFamily="34" charset="0"/>
              </a:rPr>
              <a:t>Мечтаех моята любима народна песен „Катерино моме“ да  зазвучи в нов модерен вариант и все повече млади хора да я харесат и запеят.</a:t>
            </a:r>
          </a:p>
          <a:p>
            <a:pPr algn="just"/>
            <a:endParaRPr lang="it-IT" dirty="0">
              <a:latin typeface="Century Gothic" pitchFamily="34" charset="0"/>
            </a:endParaRPr>
          </a:p>
          <a:p>
            <a:pPr algn="just"/>
            <a:r>
              <a:rPr lang="bg-BG" dirty="0">
                <a:latin typeface="Century Gothic" pitchFamily="34" charset="0"/>
              </a:rPr>
              <a:t>Моят ментор, рап изпълнителят Оми Ранасинха</a:t>
            </a:r>
            <a:r>
              <a:rPr lang="it-IT" dirty="0">
                <a:latin typeface="Century Gothic" pitchFamily="34" charset="0"/>
              </a:rPr>
              <a:t>,</a:t>
            </a:r>
            <a:r>
              <a:rPr lang="bg-BG" dirty="0">
                <a:latin typeface="Century Gothic" pitchFamily="34" charset="0"/>
              </a:rPr>
              <a:t> направи нов аранжимент на песента и заедно с музикалния продуцент от Шри Ланка </a:t>
            </a:r>
            <a:r>
              <a:rPr lang="en-US" dirty="0">
                <a:latin typeface="Century Gothic" pitchFamily="34" charset="0"/>
              </a:rPr>
              <a:t>NUGA Studio &amp; </a:t>
            </a:r>
            <a:r>
              <a:rPr lang="en-US" dirty="0" err="1">
                <a:latin typeface="Century Gothic" pitchFamily="34" charset="0"/>
              </a:rPr>
              <a:t>Accademy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bg-BG" dirty="0">
                <a:latin typeface="Century Gothic" pitchFamily="34" charset="0"/>
              </a:rPr>
              <a:t>подготви музиката за новия вариант на песента</a:t>
            </a:r>
            <a:r>
              <a:rPr lang="bg-BG" sz="2000" dirty="0">
                <a:latin typeface="Century Gothic" pitchFamily="34" charset="0"/>
              </a:rPr>
              <a:t>.</a:t>
            </a:r>
          </a:p>
          <a:p>
            <a:pPr algn="just"/>
            <a:endParaRPr lang="bg-BG" sz="2000" dirty="0">
              <a:latin typeface="Century Gothic" pitchFamily="34" charset="0"/>
            </a:endParaRPr>
          </a:p>
          <a:p>
            <a:endParaRPr lang="bg-BG" sz="2000" dirty="0">
              <a:latin typeface="Century Gothic" pitchFamily="34" charset="0"/>
            </a:endParaRPr>
          </a:p>
          <a:p>
            <a:endParaRPr lang="bg-BG" sz="2000" dirty="0">
              <a:latin typeface="Century Gothic" pitchFamily="34" charset="0"/>
            </a:endParaRPr>
          </a:p>
          <a:p>
            <a:endParaRPr lang="bg-BG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9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1C177-840C-A287-AD3C-C0181963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bg-BG" sz="4000" b="0" dirty="0">
                <a:effectLst/>
                <a:latin typeface="Century Gothic" pitchFamily="34" charset="0"/>
              </a:rPr>
              <a:t>ДЕЛАТА ГОВОРЯТ НАЙ-ДОБРЕ</a:t>
            </a:r>
            <a:endParaRPr lang="en-GB" sz="4000" b="0" dirty="0">
              <a:effectLst/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5465-32CF-C89A-C1FB-D1BFBB91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2872899"/>
            <a:ext cx="3857652" cy="33206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600" dirty="0">
                <a:latin typeface="Century Gothic" pitchFamily="34" charset="0"/>
              </a:rPr>
              <a:t>С Оми разучихме песента и той ме подготви за изпяването и. </a:t>
            </a:r>
          </a:p>
          <a:p>
            <a:pPr marL="0" indent="0" algn="just">
              <a:buNone/>
            </a:pPr>
            <a:endParaRPr lang="bg-BG" sz="16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600" dirty="0">
                <a:latin typeface="Century Gothic" pitchFamily="34" charset="0"/>
              </a:rPr>
              <a:t>В град Стара Загора, заедно с Александър Тумангелов и Веселин Калчев направихме записа, миксирането и мастерирането и. </a:t>
            </a:r>
          </a:p>
          <a:p>
            <a:pPr marL="0" indent="0" algn="just">
              <a:buNone/>
            </a:pPr>
            <a:endParaRPr lang="bg-BG" sz="16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600" dirty="0">
                <a:latin typeface="Century Gothic" pitchFamily="34" charset="0"/>
              </a:rPr>
              <a:t>Благодарна съм и на музикантите, които направиха импровизация на песента, свирейки  на автентичните български музикални инструменти гайда и кавал!</a:t>
            </a:r>
          </a:p>
          <a:p>
            <a:pPr marL="0" indent="0" algn="just">
              <a:buNone/>
            </a:pPr>
            <a:endParaRPr lang="bg-BG" sz="1600" dirty="0">
              <a:latin typeface="Century Gothic" pitchFamily="34" charset="0"/>
            </a:endParaRPr>
          </a:p>
          <a:p>
            <a:pPr marL="0" indent="0" algn="just">
              <a:buNone/>
            </a:pPr>
            <a:endParaRPr lang="en-GB" sz="1600" dirty="0">
              <a:latin typeface="Century Gothic" pitchFamily="34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73711B8-CEF6-91FD-3FCB-F3A4A3DC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r="5985" b="2"/>
          <a:stretch/>
        </p:blipFill>
        <p:spPr>
          <a:xfrm>
            <a:off x="3984919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21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1065-1294-80D7-A91D-2DCC21C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52849"/>
            <a:ext cx="2853919" cy="2452687"/>
          </a:xfrm>
        </p:spPr>
        <p:txBody>
          <a:bodyPr anchor="ctr">
            <a:normAutofit/>
          </a:bodyPr>
          <a:lstStyle/>
          <a:p>
            <a:r>
              <a:rPr lang="bg-BG" sz="3100" b="0" dirty="0">
                <a:effectLst/>
                <a:latin typeface="Century Gothic" pitchFamily="34" charset="0"/>
              </a:rPr>
              <a:t>ДЕЛАТА ГОВОРЯТ НАЙ-ДОБРЕ</a:t>
            </a:r>
            <a:endParaRPr lang="en-GB" sz="3100" b="0" dirty="0">
              <a:effectLst/>
              <a:latin typeface="Century Gothic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3EE4CF-2E69-F9E1-93AE-9117E5FC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78" y="3714752"/>
            <a:ext cx="5614060" cy="2738439"/>
          </a:xfrm>
        </p:spPr>
        <p:txBody>
          <a:bodyPr anchor="ctr">
            <a:noAutofit/>
          </a:bodyPr>
          <a:lstStyle/>
          <a:p>
            <a:pPr algn="just"/>
            <a:endParaRPr lang="bg-BG" sz="1200" dirty="0">
              <a:latin typeface="Century Gothic" pitchFamily="34" charset="0"/>
            </a:endParaRPr>
          </a:p>
          <a:p>
            <a:pPr marL="137160" indent="0" algn="just">
              <a:buNone/>
            </a:pPr>
            <a:r>
              <a:rPr lang="bg-BG" sz="1200" dirty="0">
                <a:latin typeface="Century Gothic" pitchFamily="34" charset="0"/>
              </a:rPr>
              <a:t>Концепцията за заснимането на клипа на песента бе създадена с помощта на Оми Ранасинха и Ива Панцери, които подготвиха и избраха интересни дестинации в гр. София и организираха снимачен екип. Избрахме и подготвихме облеклото подходящо за историята, която се пресъздава в музикалния клип.</a:t>
            </a:r>
          </a:p>
          <a:p>
            <a:pPr algn="just"/>
            <a:endParaRPr lang="bg-BG" sz="1200" dirty="0">
              <a:latin typeface="Century Gothic" pitchFamily="34" charset="0"/>
            </a:endParaRPr>
          </a:p>
          <a:p>
            <a:pPr algn="just"/>
            <a:endParaRPr lang="bg-BG" sz="1200" dirty="0">
              <a:latin typeface="Century Gothic" pitchFamily="34" charset="0"/>
            </a:endParaRPr>
          </a:p>
          <a:p>
            <a:pPr marL="137160" indent="0" algn="just">
              <a:buNone/>
            </a:pPr>
            <a:r>
              <a:rPr lang="bg-BG" sz="1200" dirty="0">
                <a:latin typeface="Century Gothic" pitchFamily="34" charset="0"/>
              </a:rPr>
              <a:t>Снимането на клипа продължи много часове. Беше изключително емоционално и забавно. Благодаря на Оми и операторите, че през цялото време ми даваха наставления как най-добре да се справя с изграждането на образа, който трябваше да пресъздам в клипа! Благодаря и на всички, които помогнаха с прически, грим, преобличане, осветление и всичко друго свързано със заснемането на клипа!</a:t>
            </a:r>
          </a:p>
          <a:p>
            <a:pPr marL="114300" indent="0">
              <a:buNone/>
            </a:pPr>
            <a:endParaRPr lang="bg-BG" sz="1200" dirty="0">
              <a:latin typeface="Century Gothic" pitchFamily="34" charset="0"/>
            </a:endParaRPr>
          </a:p>
        </p:txBody>
      </p:sp>
      <p:pic>
        <p:nvPicPr>
          <p:cNvPr id="8" name="Picture 7" descr="A group of people with cameras and a person giving a high five&#10;&#10;Description automatically generated with low confidence">
            <a:extLst>
              <a:ext uri="{FF2B5EF4-FFF2-40B4-BE49-F238E27FC236}">
                <a16:creationId xmlns:a16="http://schemas.microsoft.com/office/drawing/2014/main" id="{110DD949-AF8A-AE8F-CF07-AB789133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b="1925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647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2F675-8CF8-8740-4E4B-F6F1C668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0"/>
            <a:ext cx="4300540" cy="1807305"/>
          </a:xfrm>
        </p:spPr>
        <p:txBody>
          <a:bodyPr>
            <a:normAutofit/>
          </a:bodyPr>
          <a:lstStyle/>
          <a:p>
            <a:r>
              <a:rPr lang="bg-BG" sz="3200" b="0" dirty="0">
                <a:effectLst/>
                <a:latin typeface="Century Gothic" pitchFamily="34" charset="0"/>
              </a:rPr>
              <a:t>ЕФЕКТ ОТ ПОСТИГНАТОТО</a:t>
            </a:r>
            <a:endParaRPr lang="en-GB" sz="3200" b="0" dirty="0">
              <a:effectLst/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A43C-CBF1-1178-7C91-5B682429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857364"/>
            <a:ext cx="4357718" cy="45720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  <a:r>
              <a:rPr lang="bg-BG" sz="1600" dirty="0">
                <a:latin typeface="Century Gothic" pitchFamily="34" charset="0"/>
              </a:rPr>
              <a:t>При реализирането на този проект се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bg-BG" sz="1600" dirty="0">
                <a:latin typeface="Century Gothic" pitchFamily="34" charset="0"/>
              </a:rPr>
              <a:t>запознах с много нови хора – Оми Ранасинха, Ива Панцери, София Ефтимова, операторите Георги и Красимир. Благодаря им за подкрепата и съдействието!</a:t>
            </a:r>
          </a:p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</a:p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  <a:r>
              <a:rPr lang="bg-BG" sz="1600" dirty="0">
                <a:latin typeface="Century Gothic" pitchFamily="34" charset="0"/>
              </a:rPr>
              <a:t>Научих много неща за далечната и екзотична страна Шри Ланка – за природата, за децата там.  Имах възможност да пея на техния език. Надявам се да им хареса и да ги зарадвам. Мечтая някой ден да отида до този Остров и да го опозная отблизо.</a:t>
            </a:r>
          </a:p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</a:p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  <a:r>
              <a:rPr lang="bg-BG" sz="1600" dirty="0">
                <a:latin typeface="Century Gothic" pitchFamily="34" charset="0"/>
              </a:rPr>
              <a:t>Искам тази българска песен да достигне до хиляди хора в Шри Ланка и по целия свят. </a:t>
            </a:r>
          </a:p>
          <a:p>
            <a:pPr algn="just"/>
            <a:endParaRPr lang="en-GB" sz="1600" dirty="0">
              <a:latin typeface="Century Gothic" pitchFamily="34" charset="0"/>
            </a:endParaRPr>
          </a:p>
        </p:txBody>
      </p:sp>
      <p:pic>
        <p:nvPicPr>
          <p:cNvPr id="5" name="Picture 4" descr="A person and person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1C78A59C-01F3-D204-D72C-B92CA6781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r="2349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36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669-BDEE-E485-DA54-B14DF72A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0" dirty="0">
                <a:effectLst/>
                <a:latin typeface="Century Gothic" pitchFamily="34" charset="0"/>
              </a:rPr>
              <a:t>ЛИЧЕН ФИНАНСОВ /МАТЕРИАЛЕН/ ПРИНОС</a:t>
            </a:r>
            <a:endParaRPr lang="en-GB" sz="3200" b="0" dirty="0">
              <a:effectLst/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D1613-AF28-F655-E789-0681C11F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bg-BG" sz="1500" dirty="0">
                <a:latin typeface="Century Gothic" pitchFamily="34" charset="0"/>
              </a:rPr>
              <a:t>Реализацията на проекта беше свързана с много средства и освен с отпуснатата сума от фондация „Благотворител“, осъществяването му стана възможно и с финансовата подкрепа на фондация „</a:t>
            </a:r>
            <a:r>
              <a:rPr lang="bg-BG" sz="1500" i="0" dirty="0">
                <a:effectLst/>
                <a:latin typeface="Century Gothic" pitchFamily="34" charset="0"/>
              </a:rPr>
              <a:t>Цейлон Проджект Интернешънъл”.</a:t>
            </a:r>
          </a:p>
          <a:p>
            <a:pPr algn="just"/>
            <a:endParaRPr lang="bg-BG" sz="1500" i="0" dirty="0">
              <a:effectLst/>
              <a:latin typeface="Century Gothic" pitchFamily="34" charset="0"/>
            </a:endParaRPr>
          </a:p>
          <a:p>
            <a:pPr marL="137160" indent="0" algn="just">
              <a:buNone/>
            </a:pPr>
            <a:r>
              <a:rPr lang="bg-BG" sz="1500" dirty="0">
                <a:latin typeface="Century Gothic" pitchFamily="34" charset="0"/>
              </a:rPr>
              <a:t>Благодаря на Оми Ранасинха, че направи безвъзмездно аранжимента и музиката на песента с помощта на неговите продуценти.</a:t>
            </a:r>
          </a:p>
          <a:p>
            <a:pPr algn="just"/>
            <a:endParaRPr lang="bg-BG" sz="1500" dirty="0">
              <a:latin typeface="Century Gothic" pitchFamily="34" charset="0"/>
            </a:endParaRPr>
          </a:p>
          <a:p>
            <a:pPr marL="137160" indent="0" algn="just">
              <a:buNone/>
            </a:pPr>
            <a:r>
              <a:rPr lang="bg-BG" sz="1500" dirty="0">
                <a:latin typeface="Century Gothic" pitchFamily="34" charset="0"/>
              </a:rPr>
              <a:t>Леля ми съдейства за закупуването, ушиване и направа на дрехи и аксесоари, необходими при заснемането на видеоклипа.</a:t>
            </a:r>
          </a:p>
          <a:p>
            <a:pPr algn="just">
              <a:buNone/>
            </a:pPr>
            <a:endParaRPr lang="bg-BG" sz="1500" dirty="0">
              <a:latin typeface="Century Gothic" pitchFamily="34" charset="0"/>
            </a:endParaRPr>
          </a:p>
          <a:p>
            <a:pPr marL="137160" indent="0" algn="just">
              <a:buNone/>
            </a:pPr>
            <a:r>
              <a:rPr lang="bg-BG" sz="1500" dirty="0">
                <a:latin typeface="Century Gothic" pitchFamily="34" charset="0"/>
              </a:rPr>
              <a:t>Камелия Тодорова направи прическата ми и пожела това да е нейния принос към каузата на клипа, за което и благодаря!</a:t>
            </a:r>
          </a:p>
          <a:p>
            <a:pPr algn="just"/>
            <a:endParaRPr lang="bg-BG" sz="1500" dirty="0">
              <a:latin typeface="Century Gothic" pitchFamily="34" charset="0"/>
            </a:endParaRPr>
          </a:p>
          <a:p>
            <a:pPr marL="137160" indent="0" algn="just">
              <a:buNone/>
            </a:pPr>
            <a:r>
              <a:rPr lang="bg-BG" sz="1500" dirty="0">
                <a:latin typeface="Century Gothic" pitchFamily="34" charset="0"/>
              </a:rPr>
              <a:t>Благодаря и на учителите ми от ДЮССИ </a:t>
            </a:r>
            <a:r>
              <a:rPr lang="bg-BG" sz="1500" dirty="0" err="1">
                <a:latin typeface="Century Gothic" pitchFamily="34" charset="0"/>
              </a:rPr>
              <a:t>Аллегра</a:t>
            </a:r>
            <a:r>
              <a:rPr lang="bg-BG" sz="1500" dirty="0">
                <a:latin typeface="Century Gothic" pitchFamily="34" charset="0"/>
              </a:rPr>
              <a:t>, които са ме направили това което съм, като ме обучават вече 10 години: Радост  Младенова-Арабаджиева –балетен педагог, Ганка Добрева- вокален педагог и други! Благодаря  и на преподавателя </a:t>
            </a:r>
            <a:r>
              <a:rPr lang="bg-BG" sz="1500" dirty="0" err="1">
                <a:latin typeface="Century Gothic" pitchFamily="34" charset="0"/>
              </a:rPr>
              <a:t>Йван</a:t>
            </a:r>
            <a:r>
              <a:rPr lang="bg-BG" sz="1500" dirty="0">
                <a:latin typeface="Century Gothic" pitchFamily="34" charset="0"/>
              </a:rPr>
              <a:t> </a:t>
            </a:r>
            <a:r>
              <a:rPr lang="bg-BG" sz="1500" dirty="0" err="1">
                <a:latin typeface="Century Gothic" pitchFamily="34" charset="0"/>
              </a:rPr>
              <a:t>Калошев</a:t>
            </a:r>
            <a:r>
              <a:rPr lang="bg-BG" sz="1500" dirty="0">
                <a:latin typeface="Century Gothic" pitchFamily="34" charset="0"/>
              </a:rPr>
              <a:t>, който безвъзмездно ми помогна да разуча ролята за клипа!</a:t>
            </a:r>
          </a:p>
          <a:p>
            <a:endParaRPr lang="en-GB" sz="15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8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76C6-7632-95E7-D7D6-F7FEABB2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52849"/>
            <a:ext cx="3282548" cy="2452687"/>
          </a:xfrm>
        </p:spPr>
        <p:txBody>
          <a:bodyPr anchor="ctr">
            <a:normAutofit/>
          </a:bodyPr>
          <a:lstStyle/>
          <a:p>
            <a:r>
              <a:rPr lang="bg-BG" sz="3200" b="0" dirty="0">
                <a:effectLst/>
                <a:latin typeface="Century Gothic" pitchFamily="34" charset="0"/>
              </a:rPr>
              <a:t>УДОВЛЕТВОРЕНИЕ ОТ НАПРАВЕНОТО ДОБРО</a:t>
            </a:r>
            <a:endParaRPr lang="en-GB" sz="3200" b="0" dirty="0">
              <a:effectLst/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AE9F-0B73-CBD1-E95A-A8A7FE21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3105150"/>
          </a:xfrm>
        </p:spPr>
        <p:txBody>
          <a:bodyPr anchor="ctr">
            <a:normAutofit fontScale="92500" lnSpcReduction="10000"/>
          </a:bodyPr>
          <a:lstStyle/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  <a:r>
              <a:rPr lang="bg-BG" sz="1600" dirty="0">
                <a:latin typeface="Century Gothic" pitchFamily="34" charset="0"/>
              </a:rPr>
              <a:t>Много съм щастлива, че бях избрана от Оми Ранасинха да направим заедно този проект. Благодаря му, че въпреки, че съм малка ми гласува доверие и се надявам да съм го оправдала! Имах възможност да го наблюдавам, как работи и да се уча от опита му на музикант и артист.</a:t>
            </a:r>
          </a:p>
          <a:p>
            <a:pPr algn="just">
              <a:buNone/>
            </a:pPr>
            <a:endParaRPr lang="bg-BG" sz="16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n-US" sz="1600" dirty="0">
                <a:latin typeface="Century Gothic" pitchFamily="34" charset="0"/>
              </a:rPr>
              <a:t>	</a:t>
            </a:r>
            <a:r>
              <a:rPr lang="bg-BG" sz="1600" dirty="0">
                <a:latin typeface="Century Gothic" pitchFamily="34" charset="0"/>
              </a:rPr>
              <a:t>По време на проекта ми се наложи да работя и да се доверя на хора, с които преди не съм се познавала. Това ми беше трудно, но ми помогна много да стана по-комуникативна, да вярвам повече в себе си, че мога да се справя в различни ситуации.</a:t>
            </a:r>
          </a:p>
          <a:p>
            <a:endParaRPr lang="en-GB" sz="1600" dirty="0">
              <a:latin typeface="Century Gothic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0D386A6-219C-075E-5736-EB9ED2E9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b="4250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704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33231-DBC4-A2CC-8851-E6E2DC9E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0"/>
            <a:ext cx="3938487" cy="1807305"/>
          </a:xfrm>
        </p:spPr>
        <p:txBody>
          <a:bodyPr>
            <a:normAutofit/>
          </a:bodyPr>
          <a:lstStyle/>
          <a:p>
            <a:r>
              <a:rPr lang="bg-BG" sz="3200" b="0" dirty="0">
                <a:effectLst/>
              </a:rPr>
              <a:t>ОГЪНЯТ В КАУЗАТА</a:t>
            </a:r>
            <a:endParaRPr lang="en-GB" sz="3200" b="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ADBE-0EF9-6233-E63B-52BF1869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571612"/>
            <a:ext cx="4572032" cy="38436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300" dirty="0">
                <a:latin typeface="Century Gothic" pitchFamily="34" charset="0"/>
              </a:rPr>
              <a:t>Много благодаря на фондация „Благотворител“, че избраха да финансират проекта „Катерина мома по света“! </a:t>
            </a:r>
          </a:p>
          <a:p>
            <a:pPr marL="0" indent="0" algn="just">
              <a:buNone/>
            </a:pPr>
            <a:endParaRPr lang="bg-BG" sz="13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300" dirty="0">
                <a:latin typeface="Century Gothic" pitchFamily="34" charset="0"/>
              </a:rPr>
              <a:t>За първи път кандидатствам по проект. Имаше доста условия, които трябваше да изпълня. Обученията бяха поднесени много интересно и научих много нови и полезни неща. Благодаря Ви!</a:t>
            </a:r>
          </a:p>
          <a:p>
            <a:pPr marL="0" indent="0" algn="just">
              <a:buNone/>
            </a:pPr>
            <a:endParaRPr lang="bg-BG" sz="13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300" dirty="0">
                <a:latin typeface="Century Gothic" pitchFamily="34" charset="0"/>
              </a:rPr>
              <a:t>За мен най-вълнуващо в проекта беше заснемането на клипа. Обичам снимките и изиграването на различни роли.</a:t>
            </a:r>
          </a:p>
          <a:p>
            <a:pPr marL="0" indent="0" algn="just">
              <a:buNone/>
            </a:pPr>
            <a:endParaRPr lang="bg-BG" sz="13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300" dirty="0">
                <a:latin typeface="Century Gothic" pitchFamily="34" charset="0"/>
              </a:rPr>
              <a:t>Още веднъж благодаря на всички, които помогнаха да се реализира този проект! Ще се радвам, ако тази прекрасна песен докосне сърцата на много хора. Искам да достигне и до децата на Шри Ланка, за да чуят българска фолклорна песен, да видят красивата българска природа и така да поискат да опознаят моята прекрасна страна България. </a:t>
            </a:r>
          </a:p>
          <a:p>
            <a:pPr marL="0" indent="0" algn="just">
              <a:buNone/>
            </a:pPr>
            <a:endParaRPr lang="bg-BG" sz="13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bg-BG" sz="1300" dirty="0">
                <a:latin typeface="Century Gothic" pitchFamily="34" charset="0"/>
              </a:rPr>
              <a:t>Музиката е без граници!</a:t>
            </a:r>
            <a:endParaRPr lang="en-GB" sz="1300" dirty="0">
              <a:latin typeface="Century Gothic" pitchFamily="34" charset="0"/>
            </a:endParaRPr>
          </a:p>
        </p:txBody>
      </p:sp>
      <p:pic>
        <p:nvPicPr>
          <p:cNvPr id="5" name="Picture 4" descr="A person holding a branch in front of a tree&#10;&#10;Description automatically generated with low confidence">
            <a:extLst>
              <a:ext uri="{FF2B5EF4-FFF2-40B4-BE49-F238E27FC236}">
                <a16:creationId xmlns:a16="http://schemas.microsoft.com/office/drawing/2014/main" id="{03514E14-9D9E-AB01-C61B-CF6DB9C5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5" r="10536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1119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642</TotalTime>
  <Words>781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ПРОЕКТ  “КАТЕРИНА МОМА ПО СВЕТА”</vt:lpstr>
      <vt:lpstr>        ДЕЛАТА ГОВОРЯТ НАЙ-ДОБРЕ</vt:lpstr>
      <vt:lpstr>ДЕЛАТА ГОВОРЯТ НАЙ-ДОБРЕ</vt:lpstr>
      <vt:lpstr>ДЕЛАТА ГОВОРЯТ НАЙ-ДОБРЕ</vt:lpstr>
      <vt:lpstr>ЕФЕКТ ОТ ПОСТИГНАТОТО</vt:lpstr>
      <vt:lpstr>ЛИЧЕН ФИНАНСОВ /МАТЕРИАЛЕН/ ПРИНОС</vt:lpstr>
      <vt:lpstr>УДОВЛЕТВОРЕНИЕ ОТ НАПРАВЕНОТО ДОБРО</vt:lpstr>
      <vt:lpstr>ОГЪНЯТ В КАУЗАТА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</dc:title>
  <dc:creator>Srasheva</dc:creator>
  <cp:lastModifiedBy>Стоян Стоянов</cp:lastModifiedBy>
  <cp:revision>52</cp:revision>
  <dcterms:created xsi:type="dcterms:W3CDTF">2006-08-16T00:00:00Z</dcterms:created>
  <dcterms:modified xsi:type="dcterms:W3CDTF">2023-05-17T19:13:53Z</dcterms:modified>
</cp:coreProperties>
</file>