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Manrope ExtraBold" panose="020B0604020202020204" charset="0"/>
      <p:bold r:id="rId15"/>
    </p:embeddedFont>
    <p:embeddedFont>
      <p:font typeface="Pacifico" panose="020B0604020202020204" charset="-52"/>
      <p:regular r:id="rId16"/>
    </p:embeddedFont>
    <p:embeddedFont>
      <p:font typeface="Manrope" panose="020B0604020202020204" charset="0"/>
      <p:regular r:id="rId17"/>
      <p:bold r:id="rId18"/>
    </p:embeddedFont>
    <p:embeddedFont>
      <p:font typeface="Architects Daughter" panose="020B0604020202020204" charset="0"/>
      <p:regular r:id="rId19"/>
    </p:embeddedFont>
    <p:embeddedFont>
      <p:font typeface="Handlee" panose="020B0604020202020204" charset="0"/>
      <p:regular r:id="rId20"/>
    </p:embeddedFont>
    <p:embeddedFont>
      <p:font typeface="Barlow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yXEt6ViCBqP2ZFVhCwftv3dXx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446f919e2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2446f919e2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4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713225" y="1377075"/>
            <a:ext cx="7717500" cy="3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18" name="Google Shape;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871" y="4284600"/>
            <a:ext cx="969129" cy="6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5"/>
          <p:cNvPicPr preferRelativeResize="0"/>
          <p:nvPr/>
        </p:nvPicPr>
        <p:blipFill rotWithShape="1">
          <a:blip r:embed="rId4">
            <a:alphaModFix/>
          </a:blip>
          <a:srcRect t="835" b="825"/>
          <a:stretch/>
        </p:blipFill>
        <p:spPr>
          <a:xfrm>
            <a:off x="169300" y="3659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subTitle" idx="1"/>
          </p:nvPr>
        </p:nvSpPr>
        <p:spPr>
          <a:xfrm>
            <a:off x="2012024" y="1790600"/>
            <a:ext cx="2493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ubTitle" idx="2"/>
          </p:nvPr>
        </p:nvSpPr>
        <p:spPr>
          <a:xfrm>
            <a:off x="2012031" y="1402300"/>
            <a:ext cx="24963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title" idx="3"/>
          </p:nvPr>
        </p:nvSpPr>
        <p:spPr>
          <a:xfrm>
            <a:off x="964356" y="1402300"/>
            <a:ext cx="855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subTitle" idx="4"/>
          </p:nvPr>
        </p:nvSpPr>
        <p:spPr>
          <a:xfrm>
            <a:off x="2012031" y="3570807"/>
            <a:ext cx="249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ubTitle" idx="5"/>
          </p:nvPr>
        </p:nvSpPr>
        <p:spPr>
          <a:xfrm>
            <a:off x="2012031" y="3183475"/>
            <a:ext cx="24963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title" idx="6"/>
          </p:nvPr>
        </p:nvSpPr>
        <p:spPr>
          <a:xfrm>
            <a:off x="964356" y="3183475"/>
            <a:ext cx="855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subTitle" idx="7"/>
          </p:nvPr>
        </p:nvSpPr>
        <p:spPr>
          <a:xfrm>
            <a:off x="5817256" y="1794146"/>
            <a:ext cx="249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subTitle" idx="8"/>
          </p:nvPr>
        </p:nvSpPr>
        <p:spPr>
          <a:xfrm>
            <a:off x="5817257" y="1402300"/>
            <a:ext cx="2496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title" idx="9"/>
          </p:nvPr>
        </p:nvSpPr>
        <p:spPr>
          <a:xfrm>
            <a:off x="4769581" y="1402300"/>
            <a:ext cx="855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ubTitle" idx="13"/>
          </p:nvPr>
        </p:nvSpPr>
        <p:spPr>
          <a:xfrm>
            <a:off x="5817256" y="3570807"/>
            <a:ext cx="249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ubTitle" idx="14"/>
          </p:nvPr>
        </p:nvSpPr>
        <p:spPr>
          <a:xfrm>
            <a:off x="5817257" y="3183475"/>
            <a:ext cx="24963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title" idx="15"/>
          </p:nvPr>
        </p:nvSpPr>
        <p:spPr>
          <a:xfrm>
            <a:off x="4769581" y="3183475"/>
            <a:ext cx="855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9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0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5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751713" y="1264419"/>
            <a:ext cx="33741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subTitle" idx="1"/>
          </p:nvPr>
        </p:nvSpPr>
        <p:spPr>
          <a:xfrm>
            <a:off x="4747813" y="2097775"/>
            <a:ext cx="3378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>
            <a:spLocks noGrp="1"/>
          </p:cNvSpPr>
          <p:nvPr>
            <p:ph type="title"/>
          </p:nvPr>
        </p:nvSpPr>
        <p:spPr>
          <a:xfrm>
            <a:off x="1024275" y="1099325"/>
            <a:ext cx="2376000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subTitle" idx="1"/>
          </p:nvPr>
        </p:nvSpPr>
        <p:spPr>
          <a:xfrm>
            <a:off x="5230748" y="1941150"/>
            <a:ext cx="28926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ubTitle" idx="2"/>
          </p:nvPr>
        </p:nvSpPr>
        <p:spPr>
          <a:xfrm>
            <a:off x="5232248" y="1523752"/>
            <a:ext cx="28896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subTitle" idx="3"/>
          </p:nvPr>
        </p:nvSpPr>
        <p:spPr>
          <a:xfrm>
            <a:off x="5232248" y="4116350"/>
            <a:ext cx="2889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ubTitle" idx="4"/>
          </p:nvPr>
        </p:nvSpPr>
        <p:spPr>
          <a:xfrm>
            <a:off x="5232248" y="3699338"/>
            <a:ext cx="28896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4534650" y="1762894"/>
            <a:ext cx="37764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subTitle" idx="1"/>
          </p:nvPr>
        </p:nvSpPr>
        <p:spPr>
          <a:xfrm>
            <a:off x="4534650" y="2596256"/>
            <a:ext cx="37764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27432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22"/>
          <p:cNvPicPr preferRelativeResize="0"/>
          <p:nvPr/>
        </p:nvPicPr>
        <p:blipFill rotWithShape="1">
          <a:blip r:embed="rId3">
            <a:alphaModFix/>
          </a:blip>
          <a:srcRect t="835" b="825"/>
          <a:stretch/>
        </p:blipFill>
        <p:spPr>
          <a:xfrm>
            <a:off x="190450" y="1814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8121" y="5735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ctrTitle"/>
          </p:nvPr>
        </p:nvSpPr>
        <p:spPr>
          <a:xfrm>
            <a:off x="849413" y="1180907"/>
            <a:ext cx="42612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bg-BG">
                <a:solidFill>
                  <a:schemeClr val="accent1"/>
                </a:solidFill>
              </a:rPr>
              <a:t>Еко УПКО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6" name="Google Shape;66;p1"/>
          <p:cNvSpPr txBox="1">
            <a:spLocks noGrp="1"/>
          </p:cNvSpPr>
          <p:nvPr>
            <p:ph type="subTitle" idx="1"/>
          </p:nvPr>
        </p:nvSpPr>
        <p:spPr>
          <a:xfrm>
            <a:off x="849413" y="3189905"/>
            <a:ext cx="4260300" cy="66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/>
              <a:t>СУ „Петко Рачов Славейков“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/>
              <a:t>гр. Кърджали</a:t>
            </a:r>
            <a:endParaRPr/>
          </a:p>
        </p:txBody>
      </p:sp>
      <p:pic>
        <p:nvPicPr>
          <p:cNvPr id="67" name="Google Shape;6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5700" y="877800"/>
            <a:ext cx="4168300" cy="428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4">
            <a:alphaModFix/>
          </a:blip>
          <a:srcRect t="835" b="825"/>
          <a:stretch/>
        </p:blipFill>
        <p:spPr>
          <a:xfrm>
            <a:off x="5245525" y="539488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 descr="Bir şunu diyen bir yazı 'еко упко' görseli olabili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3534" y="420937"/>
            <a:ext cx="1596479" cy="1786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/>
              <a:t>Чапли</a:t>
            </a:r>
            <a:endParaRPr/>
          </a:p>
        </p:txBody>
      </p:sp>
      <p:sp>
        <p:nvSpPr>
          <p:cNvPr id="184" name="Google Shape;184;p10"/>
          <p:cNvSpPr txBox="1">
            <a:spLocks noGrp="1"/>
          </p:cNvSpPr>
          <p:nvPr>
            <p:ph type="subTitle" idx="1"/>
          </p:nvPr>
        </p:nvSpPr>
        <p:spPr>
          <a:xfrm>
            <a:off x="5117585" y="1177745"/>
            <a:ext cx="4026415" cy="3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 sz="1600"/>
              <a:t>Представители на клуб „Еко УПКО“ участваха в инициативата „Да почистим местообитанието на чаплите, преди да долетят!“. Инициативата събра ученици от целия град, които трябваше да почистят местообитанието на чаплите.</a:t>
            </a:r>
            <a:endParaRPr/>
          </a:p>
          <a:p>
            <a:pPr marL="41275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None/>
            </a:pPr>
            <a:endParaRPr sz="1600"/>
          </a:p>
          <a:p>
            <a:pPr marL="41275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"/>
              <a:buNone/>
            </a:pPr>
            <a:endParaRPr sz="160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 sz="1600"/>
              <a:t>Представители на клуб „Еко УПКО“ участваха в конкурс „Пази дивите птици“. Участниците трябваше да изготвят макет на чапла и да го представят на 18.05.2023 г.</a:t>
            </a:r>
            <a:endParaRPr sz="1600"/>
          </a:p>
        </p:txBody>
      </p:sp>
      <p:pic>
        <p:nvPicPr>
          <p:cNvPr id="185" name="Google Shape;1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60" y="925830"/>
            <a:ext cx="2743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1660" y="2948940"/>
            <a:ext cx="3040380" cy="201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6431" y="434340"/>
            <a:ext cx="771992" cy="87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0"/>
          <p:cNvSpPr/>
          <p:nvPr/>
        </p:nvSpPr>
        <p:spPr>
          <a:xfrm>
            <a:off x="3165216" y="578527"/>
            <a:ext cx="6735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bg-BG" sz="32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07</a:t>
            </a:r>
            <a:endParaRPr sz="32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484" y="4269225"/>
            <a:ext cx="623152" cy="69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46f919e25_2_0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/>
              <a:t>Бъдещи планове</a:t>
            </a:r>
            <a:endParaRPr/>
          </a:p>
        </p:txBody>
      </p:sp>
      <p:sp>
        <p:nvSpPr>
          <p:cNvPr id="195" name="Google Shape;195;g2446f919e25_2_0"/>
          <p:cNvSpPr txBox="1">
            <a:spLocks noGrp="1"/>
          </p:cNvSpPr>
          <p:nvPr>
            <p:ph type="subTitle" idx="1"/>
          </p:nvPr>
        </p:nvSpPr>
        <p:spPr>
          <a:xfrm>
            <a:off x="713225" y="1377075"/>
            <a:ext cx="2868175" cy="3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 dirty="0"/>
              <a:t>1. Осигуряване на кошове за разделно събиране на отпадъци за ж.к. Възрожденци, както и за град Кърджали (в близко бъдеще).</a:t>
            </a: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 dirty="0"/>
              <a:t>2. Осигуряване на правилното събиране и разпределяне на вече събраните боклуци.</a:t>
            </a: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 dirty="0"/>
              <a:t>3. Продължаване на </a:t>
            </a:r>
            <a:r>
              <a:rPr lang="bg-BG" dirty="0" err="1"/>
              <a:t>популяризането</a:t>
            </a:r>
            <a:r>
              <a:rPr lang="bg-BG" dirty="0"/>
              <a:t> на </a:t>
            </a:r>
            <a:r>
              <a:rPr lang="bg-BG"/>
              <a:t>нашите идеи относно </a:t>
            </a:r>
            <a:r>
              <a:rPr lang="bg-BG" dirty="0"/>
              <a:t>екологичното развитие на града в бъдеще, като целим да привлечем и да увлечем още хора за нашата идея.</a:t>
            </a: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196" name="Google Shape;196;g2446f919e25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8351" y="4312920"/>
            <a:ext cx="677635" cy="75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446f919e25_2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2316" y="1377075"/>
            <a:ext cx="2759244" cy="171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446f919e25_2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7369" y="2988072"/>
            <a:ext cx="2702252" cy="180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>
            <a:spLocks noGrp="1"/>
          </p:cNvSpPr>
          <p:nvPr>
            <p:ph type="title"/>
          </p:nvPr>
        </p:nvSpPr>
        <p:spPr>
          <a:xfrm>
            <a:off x="4521587" y="1390602"/>
            <a:ext cx="4132556" cy="1933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/>
              <a:t>Еко УПКО Ви благодари за вниманието!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/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2005" y="3406941"/>
            <a:ext cx="1091719" cy="1221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699048" y="273132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/>
              <a:t>СУ „Петко Рачов Славейков“</a:t>
            </a:r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04038" y="1347132"/>
            <a:ext cx="3657600" cy="307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>
                <a:solidFill>
                  <a:schemeClr val="dk1"/>
                </a:solidFill>
              </a:rPr>
              <a:t>Средно училище „Петко Рачов Славейков“, още наричано „Училище за шампиони“, е най-голямото в Южна България. Мотото на училището е „Учи Печели Конкурирай Очаровай“ Мисията на училището е да предостави качествено образование въз основа на личностен подход.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>
                <a:solidFill>
                  <a:schemeClr val="dk1"/>
                </a:solidFill>
              </a:rPr>
              <a:t>СУ „Петко Рачов Славейков” печели и реализира многобройни образователни и младежки проекти. Участниците в тях пътуват и обменят опит със свои връстници.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>
                <a:solidFill>
                  <a:schemeClr val="dk1"/>
                </a:solidFill>
              </a:rPr>
              <a:t>Голяма част от учениците и учителите са страстни природолюбители и еколози – участват в акции, тренират и използват всяка възможност за занимания на открито сред природата. Основан е клуб „Eко УПКО”.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76" name="Google Shape;7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192" y="1424762"/>
            <a:ext cx="4292124" cy="241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6548" y="4418012"/>
            <a:ext cx="562609" cy="629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61" y="2966344"/>
            <a:ext cx="996093" cy="1026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24" y="1791763"/>
            <a:ext cx="939389" cy="99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684" y="666954"/>
            <a:ext cx="885271" cy="100361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"/>
          <p:cNvSpPr txBox="1">
            <a:spLocks noGrp="1"/>
          </p:cNvSpPr>
          <p:nvPr>
            <p:ph type="title"/>
          </p:nvPr>
        </p:nvSpPr>
        <p:spPr>
          <a:xfrm>
            <a:off x="584157" y="244947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/>
              <a:t>Наши изяви</a:t>
            </a:r>
            <a:endParaRPr/>
          </a:p>
        </p:txBody>
      </p:sp>
      <p:sp>
        <p:nvSpPr>
          <p:cNvPr id="86" name="Google Shape;86;p3"/>
          <p:cNvSpPr txBox="1">
            <a:spLocks noGrp="1"/>
          </p:cNvSpPr>
          <p:nvPr>
            <p:ph type="subTitle" idx="1"/>
          </p:nvPr>
        </p:nvSpPr>
        <p:spPr>
          <a:xfrm>
            <a:off x="1165154" y="3358996"/>
            <a:ext cx="2611847" cy="475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/>
              <a:t>Модно ревю направено от рециклируеми материали </a:t>
            </a:r>
            <a:endParaRPr/>
          </a:p>
        </p:txBody>
      </p:sp>
      <p:sp>
        <p:nvSpPr>
          <p:cNvPr id="87" name="Google Shape;87;p3"/>
          <p:cNvSpPr txBox="1">
            <a:spLocks noGrp="1"/>
          </p:cNvSpPr>
          <p:nvPr>
            <p:ph type="subTitle" idx="2"/>
          </p:nvPr>
        </p:nvSpPr>
        <p:spPr>
          <a:xfrm>
            <a:off x="1142200" y="2999873"/>
            <a:ext cx="2236682" cy="20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bg-BG"/>
              <a:t>Модно ревю</a:t>
            </a:r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3"/>
          </p:nvPr>
        </p:nvSpPr>
        <p:spPr>
          <a:xfrm>
            <a:off x="229402" y="678907"/>
            <a:ext cx="734444" cy="815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bg-BG"/>
              <a:t>01</a:t>
            </a:r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subTitle" idx="4"/>
          </p:nvPr>
        </p:nvSpPr>
        <p:spPr>
          <a:xfrm>
            <a:off x="1080258" y="1279444"/>
            <a:ext cx="249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/>
              <a:t>Кампании отностно рециклирането </a:t>
            </a:r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5"/>
          </p:nvPr>
        </p:nvSpPr>
        <p:spPr>
          <a:xfrm>
            <a:off x="1060123" y="633706"/>
            <a:ext cx="3114427" cy="62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bg-BG"/>
              <a:t>Информационни кампании и обучение</a:t>
            </a:r>
            <a:endParaRPr/>
          </a:p>
        </p:txBody>
      </p:sp>
      <p:sp>
        <p:nvSpPr>
          <p:cNvPr id="91" name="Google Shape;91;p3"/>
          <p:cNvSpPr txBox="1">
            <a:spLocks noGrp="1"/>
          </p:cNvSpPr>
          <p:nvPr>
            <p:ph type="title" idx="6"/>
          </p:nvPr>
        </p:nvSpPr>
        <p:spPr>
          <a:xfrm>
            <a:off x="156507" y="1718188"/>
            <a:ext cx="855300" cy="101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bg-BG"/>
              <a:t>02</a:t>
            </a:r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7"/>
          </p:nvPr>
        </p:nvSpPr>
        <p:spPr>
          <a:xfrm>
            <a:off x="6137497" y="1618424"/>
            <a:ext cx="2896984" cy="1564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 sz="2100" b="1">
                <a:solidFill>
                  <a:schemeClr val="accent1"/>
                </a:solidFill>
              </a:rPr>
              <a:t>Събиране на бутилки и направа на кошове за разделно събиране </a:t>
            </a:r>
            <a:endParaRPr sz="2100" b="1">
              <a:solidFill>
                <a:schemeClr val="accent1"/>
              </a:solidFill>
            </a:endParaRPr>
          </a:p>
        </p:txBody>
      </p:sp>
      <p:sp>
        <p:nvSpPr>
          <p:cNvPr id="93" name="Google Shape;93;p3"/>
          <p:cNvSpPr txBox="1">
            <a:spLocks noGrp="1"/>
          </p:cNvSpPr>
          <p:nvPr>
            <p:ph type="subTitle" idx="8"/>
          </p:nvPr>
        </p:nvSpPr>
        <p:spPr>
          <a:xfrm>
            <a:off x="6127508" y="830675"/>
            <a:ext cx="2896984" cy="55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bg-BG"/>
              <a:t>Училищно почистване</a:t>
            </a:r>
            <a:endParaRPr/>
          </a:p>
        </p:txBody>
      </p:sp>
      <p:sp>
        <p:nvSpPr>
          <p:cNvPr id="94" name="Google Shape;94;p3"/>
          <p:cNvSpPr txBox="1">
            <a:spLocks noGrp="1"/>
          </p:cNvSpPr>
          <p:nvPr>
            <p:ph type="title" idx="9"/>
          </p:nvPr>
        </p:nvSpPr>
        <p:spPr>
          <a:xfrm>
            <a:off x="307767" y="2969309"/>
            <a:ext cx="695727" cy="8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bg-BG"/>
              <a:t>03</a:t>
            </a:r>
            <a:endParaRPr/>
          </a:p>
        </p:txBody>
      </p:sp>
      <p:sp>
        <p:nvSpPr>
          <p:cNvPr id="95" name="Google Shape;95;p3"/>
          <p:cNvSpPr txBox="1">
            <a:spLocks noGrp="1"/>
          </p:cNvSpPr>
          <p:nvPr>
            <p:ph type="subTitle" idx="13"/>
          </p:nvPr>
        </p:nvSpPr>
        <p:spPr>
          <a:xfrm>
            <a:off x="6169768" y="3486606"/>
            <a:ext cx="249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/>
              <a:t>Базар за размяна на непотребни вещи </a:t>
            </a:r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4"/>
          </p:nvPr>
        </p:nvSpPr>
        <p:spPr>
          <a:xfrm>
            <a:off x="6169768" y="3153196"/>
            <a:ext cx="24963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bg-BG"/>
              <a:t>Базар</a:t>
            </a:r>
            <a:endParaRPr/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 t="835" b="825"/>
          <a:stretch/>
        </p:blipFill>
        <p:spPr>
          <a:xfrm>
            <a:off x="7772320" y="1096024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9828" y="678907"/>
            <a:ext cx="883997" cy="99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120" y="1684702"/>
            <a:ext cx="883997" cy="99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120" y="2965788"/>
            <a:ext cx="883997" cy="99983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/>
          <p:nvPr/>
        </p:nvSpPr>
        <p:spPr>
          <a:xfrm>
            <a:off x="5374023" y="817647"/>
            <a:ext cx="736193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bg-BG" sz="33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04</a:t>
            </a:r>
            <a:endParaRPr sz="33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314468" y="2918885"/>
            <a:ext cx="855300" cy="9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andlee"/>
              <a:buNone/>
            </a:pPr>
            <a:r>
              <a:rPr lang="bg-BG" sz="3300" b="0" i="0" u="none" strike="noStrike" cap="none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06</a:t>
            </a:r>
            <a:endParaRPr sz="3300" b="0" i="0" u="none" strike="noStrike" cap="none">
              <a:solidFill>
                <a:schemeClr val="accen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6528192" y="3619262"/>
            <a:ext cx="2496300" cy="56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</a:pPr>
            <a:endParaRPr sz="2100" b="0" i="0" u="none" strike="noStrike" cap="none">
              <a:solidFill>
                <a:schemeClr val="accen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5387694" y="1828717"/>
            <a:ext cx="6944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bg-BG" sz="32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05</a:t>
            </a:r>
            <a:endParaRPr sz="32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963846" y="1894819"/>
            <a:ext cx="235547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bg-BG" sz="21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Създаване на Еко УПКО</a:t>
            </a:r>
            <a:endParaRPr sz="21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5117" y="3965619"/>
            <a:ext cx="993734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/>
          <p:nvPr/>
        </p:nvSpPr>
        <p:spPr>
          <a:xfrm>
            <a:off x="2997076" y="4112051"/>
            <a:ext cx="67358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bg-BG" sz="32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07</a:t>
            </a:r>
            <a:endParaRPr sz="32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178" y="4477727"/>
            <a:ext cx="495140" cy="55400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/>
          <p:nvPr/>
        </p:nvSpPr>
        <p:spPr>
          <a:xfrm>
            <a:off x="3775545" y="3994390"/>
            <a:ext cx="1013419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1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Чапли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3796415" y="4284771"/>
            <a:ext cx="26188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Почистване на местообитанието и направа на макети </a:t>
            </a:r>
            <a:endParaRPr sz="1600" b="0" i="0" u="none" strike="noStrike" cap="none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812285" y="44841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/>
              <a:t>Информационни кампании и обучение </a:t>
            </a:r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294967295"/>
          </p:nvPr>
        </p:nvSpPr>
        <p:spPr>
          <a:xfrm>
            <a:off x="5238329" y="1593488"/>
            <a:ext cx="3628754" cy="282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None/>
            </a:pPr>
            <a:r>
              <a:rPr lang="bg-BG" sz="14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Представихме редица презентации пред други училища и в общината. Темите бяха свързани с екология, рециклиране, информация относно материалите, които могат да се рециклират. Целта беше информацията да достигне до максимален брой хора.</a:t>
            </a:r>
            <a:endParaRPr sz="1400" b="0" i="0" u="none" strike="noStrike" cap="none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600"/>
              <a:buFont typeface="Manrope"/>
              <a:buNone/>
            </a:pPr>
            <a:r>
              <a:rPr lang="bg-BG" sz="14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Учениците от клуб „Еко УПКО“ се обучаваха с еколога Даниел Костов, който бе гост в нашето училище. Той обясни на бъдещите еколози какво означава зелена икономика и как може да бъде използвана.</a:t>
            </a:r>
            <a:endParaRPr sz="1400" b="0" i="0" u="none" strike="noStrike" cap="none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069" y="1190444"/>
            <a:ext cx="2262521" cy="1829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3873" y="3004771"/>
            <a:ext cx="3315368" cy="188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181" y="307642"/>
            <a:ext cx="883997" cy="99983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/>
          <p:nvPr/>
        </p:nvSpPr>
        <p:spPr>
          <a:xfrm>
            <a:off x="713225" y="451902"/>
            <a:ext cx="6976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bg-BG" sz="32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01</a:t>
            </a:r>
            <a:endParaRPr sz="32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9785" y="4416055"/>
            <a:ext cx="550834" cy="61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>
                <a:latin typeface="Handlee"/>
                <a:ea typeface="Handlee"/>
                <a:cs typeface="Handlee"/>
                <a:sym typeface="Handlee"/>
              </a:rPr>
              <a:t>Създаване на клуб „Еко УПКО“</a:t>
            </a: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7" name="Google Shape;127;p8"/>
          <p:cNvSpPr txBox="1">
            <a:spLocks noGrp="1"/>
          </p:cNvSpPr>
          <p:nvPr>
            <p:ph type="subTitle" idx="4294967295"/>
          </p:nvPr>
        </p:nvSpPr>
        <p:spPr>
          <a:xfrm>
            <a:off x="713225" y="1812356"/>
            <a:ext cx="3496532" cy="220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None/>
            </a:pPr>
            <a:r>
              <a:rPr lang="bg-BG"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Клубът ни беше създаден на 02.03.2023 г. В началото бяхме 6 човека, а към днешната дата сме  активни 18 членове. Ръководител – Янислава Парнарова.</a:t>
            </a:r>
            <a:endParaRPr sz="1600" b="0" i="0" u="none" strike="noStrike" cap="none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600"/>
              <a:buFont typeface="Manrope"/>
              <a:buNone/>
            </a:pPr>
            <a:r>
              <a:rPr lang="bg-BG"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В следващите слайдове ще разберете за успехите му до момента.</a:t>
            </a:r>
            <a:endParaRPr sz="1600" b="0" i="0" u="none" strike="noStrike" cap="none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28" name="Google Shape;12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918" y="307642"/>
            <a:ext cx="883997" cy="99983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8"/>
          <p:cNvSpPr/>
          <p:nvPr/>
        </p:nvSpPr>
        <p:spPr>
          <a:xfrm>
            <a:off x="280896" y="469187"/>
            <a:ext cx="6944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bg-BG" sz="32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02</a:t>
            </a:r>
            <a:endParaRPr sz="32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30" name="Google Shape;130;p8" descr="Fotoğrafı Aç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2741" y="1434517"/>
            <a:ext cx="3921476" cy="258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968" y="4324273"/>
            <a:ext cx="629962" cy="704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"/>
          <p:cNvSpPr txBox="1">
            <a:spLocks noGrp="1"/>
          </p:cNvSpPr>
          <p:nvPr>
            <p:ph type="title"/>
          </p:nvPr>
        </p:nvSpPr>
        <p:spPr>
          <a:xfrm>
            <a:off x="4751713" y="745313"/>
            <a:ext cx="33741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bg-BG"/>
              <a:t>Модно ревю</a:t>
            </a:r>
            <a:endParaRPr/>
          </a:p>
        </p:txBody>
      </p:sp>
      <p:sp>
        <p:nvSpPr>
          <p:cNvPr id="137" name="Google Shape;137;p4"/>
          <p:cNvSpPr txBox="1">
            <a:spLocks noGrp="1"/>
          </p:cNvSpPr>
          <p:nvPr>
            <p:ph type="subTitle" idx="1"/>
          </p:nvPr>
        </p:nvSpPr>
        <p:spPr>
          <a:xfrm>
            <a:off x="4875404" y="1587050"/>
            <a:ext cx="3378000" cy="269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bg-BG" dirty="0"/>
              <a:t>Учениците от СУ „П.Р.Славейков“ направиха костюми от рециклируеми материали и ги представиха пред жури, състоящо се от директора на училището Милко Багдасаров, зам. -  директорите Маргарита Демирева и Нешка Шопова. Ревюто приключи с много награди и усмивки за малки и големи.</a:t>
            </a:r>
            <a:endParaRPr dirty="0"/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813" y="538609"/>
            <a:ext cx="3159261" cy="157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945" y="3406551"/>
            <a:ext cx="2969342" cy="156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4912" y="1944535"/>
            <a:ext cx="1954966" cy="176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7018" y="2276873"/>
            <a:ext cx="1367138" cy="12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6226" y="629997"/>
            <a:ext cx="883997" cy="99983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/>
          <p:nvPr/>
        </p:nvSpPr>
        <p:spPr>
          <a:xfrm>
            <a:off x="4080197" y="790408"/>
            <a:ext cx="7800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bg-BG" sz="32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19268" y="4338083"/>
            <a:ext cx="593057" cy="663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>
            <a:spLocks noGrp="1"/>
          </p:cNvSpPr>
          <p:nvPr>
            <p:ph type="subTitle" idx="3"/>
          </p:nvPr>
        </p:nvSpPr>
        <p:spPr>
          <a:xfrm>
            <a:off x="412151" y="1574534"/>
            <a:ext cx="3337596" cy="319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g-BG" dirty="0"/>
              <a:t>Що се отнася до училищното почистване, бяха ангажирани всички ученици и учители. Те имаха </a:t>
            </a:r>
            <a:r>
              <a:rPr lang="bg-BG" dirty="0" err="1"/>
              <a:t>нелеката</a:t>
            </a:r>
            <a:r>
              <a:rPr lang="bg-BG" dirty="0"/>
              <a:t> задача да почистят територията на училището и след това да се извърши разделно събиране.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50" name="Google Shape;150;p6"/>
          <p:cNvSpPr txBox="1">
            <a:spLocks noGrp="1"/>
          </p:cNvSpPr>
          <p:nvPr>
            <p:ph type="title"/>
          </p:nvPr>
        </p:nvSpPr>
        <p:spPr>
          <a:xfrm>
            <a:off x="1000486" y="219767"/>
            <a:ext cx="7441763" cy="64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/>
              <a:t>Училищно почистване</a:t>
            </a:r>
            <a:endParaRPr/>
          </a:p>
        </p:txBody>
      </p:sp>
      <p:pic>
        <p:nvPicPr>
          <p:cNvPr id="151" name="Google Shape;1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377299">
            <a:off x="4367439" y="1013622"/>
            <a:ext cx="1773076" cy="23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9553" y="2778642"/>
            <a:ext cx="2700670" cy="199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553" y="108921"/>
            <a:ext cx="993734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344605" y="279524"/>
            <a:ext cx="74700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bg-BG" sz="32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04</a:t>
            </a:r>
            <a:endParaRPr sz="32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723" y="4463718"/>
            <a:ext cx="553765" cy="619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 txBox="1">
            <a:spLocks noGrp="1"/>
          </p:cNvSpPr>
          <p:nvPr>
            <p:ph type="title"/>
          </p:nvPr>
        </p:nvSpPr>
        <p:spPr>
          <a:xfrm>
            <a:off x="1295652" y="161878"/>
            <a:ext cx="7841379" cy="114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/>
              <a:t>Събиране на бутилки и направа на кошове</a:t>
            </a:r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subTitle" idx="1"/>
          </p:nvPr>
        </p:nvSpPr>
        <p:spPr>
          <a:xfrm>
            <a:off x="4986968" y="1221412"/>
            <a:ext cx="4064515" cy="366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 sz="1600" dirty="0"/>
              <a:t>Участвахме в кампанията на BG Бъди Активен „Искам да съм полезен...Рециклирай ме!“, като събрахме 212 килограма пластмасови бутилки от цялото училище, като най-голям принос имаха нашите съученици. Спечелихме от BG Бъди Активен кош за разделно събиране на отпадъци  и обучение в град Пловдив.  „Спорт без отпадъци“.</a:t>
            </a: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dirty="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bg-BG" sz="1600" dirty="0"/>
              <a:t>Учениците от 1 до 4 клас направиха сами кошове за разделно събиране, с които участваха в конкурс за най-добро кошче. </a:t>
            </a: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dirty="0"/>
          </a:p>
        </p:txBody>
      </p:sp>
      <p:pic>
        <p:nvPicPr>
          <p:cNvPr id="162" name="Google Shape;16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51" y="3470677"/>
            <a:ext cx="2247508" cy="15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230" y="9638"/>
            <a:ext cx="883997" cy="99983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/>
          <p:cNvSpPr/>
          <p:nvPr/>
        </p:nvSpPr>
        <p:spPr>
          <a:xfrm>
            <a:off x="586804" y="217165"/>
            <a:ext cx="7088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bg-BG" sz="32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05</a:t>
            </a:r>
            <a:endParaRPr sz="32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65" name="Google Shape;16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0520" y="4569346"/>
            <a:ext cx="410963" cy="45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524" y="964309"/>
            <a:ext cx="2643386" cy="171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54586">
            <a:off x="2372702" y="1874626"/>
            <a:ext cx="2645370" cy="2112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bg-BG">
                <a:latin typeface="Handlee"/>
                <a:ea typeface="Handlee"/>
                <a:cs typeface="Handlee"/>
                <a:sym typeface="Handlee"/>
              </a:rPr>
              <a:t>Базар за размяна на вещи </a:t>
            </a: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73" name="Google Shape;173;p7"/>
          <p:cNvSpPr txBox="1">
            <a:spLocks noGrp="1"/>
          </p:cNvSpPr>
          <p:nvPr>
            <p:ph type="subTitle" idx="4294967295"/>
          </p:nvPr>
        </p:nvSpPr>
        <p:spPr>
          <a:xfrm>
            <a:off x="713225" y="1812356"/>
            <a:ext cx="3496532" cy="220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ts val="1600"/>
              <a:buFont typeface="Manrope"/>
              <a:buNone/>
            </a:pPr>
            <a:r>
              <a:rPr lang="bg-BG"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В базара за размяна на непотребни вещи се включиха не само ученици, но и учители. Базарът протече под мотото „Нещо старо за мен, е ново и потребно за друг!“ Събраните средства от базара отидоха за закупуването на кошчета за разделно събиране. Като друго позитивно нещо е големият интерес наблюдаван при децата.</a:t>
            </a:r>
            <a:endParaRPr sz="1600" b="0" i="0" u="none" strike="noStrike" cap="none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4081" y="1240043"/>
            <a:ext cx="1705974" cy="227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75" y="1228431"/>
            <a:ext cx="1714683" cy="228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225" y="361861"/>
            <a:ext cx="883997" cy="99983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7"/>
          <p:cNvSpPr/>
          <p:nvPr/>
        </p:nvSpPr>
        <p:spPr>
          <a:xfrm>
            <a:off x="803203" y="521208"/>
            <a:ext cx="7040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bg-BG" sz="32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06</a:t>
            </a:r>
            <a:endParaRPr sz="3200" b="1" i="0" u="none" strike="noStrike" cap="none">
              <a:solidFill>
                <a:schemeClr val="accen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25" y="4407988"/>
            <a:ext cx="589100" cy="65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32" y="3649197"/>
            <a:ext cx="2820205" cy="12690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nvironment Watercolor Marketing Plan X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0054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On-screen Show (16:9)</PresentationFormat>
  <Paragraphs>60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Manrope ExtraBold</vt:lpstr>
      <vt:lpstr>Pacifico</vt:lpstr>
      <vt:lpstr>Anaheim</vt:lpstr>
      <vt:lpstr>Arial</vt:lpstr>
      <vt:lpstr>Manrope</vt:lpstr>
      <vt:lpstr>Architects Daughter</vt:lpstr>
      <vt:lpstr>Handlee</vt:lpstr>
      <vt:lpstr>Barlow</vt:lpstr>
      <vt:lpstr>Environment Watercolor Marketing Plan XL by Slidesgo</vt:lpstr>
      <vt:lpstr>Еко УПКО</vt:lpstr>
      <vt:lpstr>СУ „Петко Рачов Славейков“</vt:lpstr>
      <vt:lpstr>Наши изяви</vt:lpstr>
      <vt:lpstr>Информационни кампании и обучение </vt:lpstr>
      <vt:lpstr>Създаване на клуб „Еко УПКО“</vt:lpstr>
      <vt:lpstr>Модно ревю</vt:lpstr>
      <vt:lpstr>Училищно почистване</vt:lpstr>
      <vt:lpstr>Събиране на бутилки и направа на кошове</vt:lpstr>
      <vt:lpstr>Базар за размяна на вещи </vt:lpstr>
      <vt:lpstr>Чапли</vt:lpstr>
      <vt:lpstr>Бъдещи планове</vt:lpstr>
      <vt:lpstr>Еко УПКО Ви благодари за вниманието!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 УПКО</dc:title>
  <cp:lastModifiedBy>PC</cp:lastModifiedBy>
  <cp:revision>3</cp:revision>
  <dcterms:modified xsi:type="dcterms:W3CDTF">2023-05-22T12:12:28Z</dcterms:modified>
</cp:coreProperties>
</file>